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73" r:id="rId15"/>
    <p:sldId id="272" r:id="rId16"/>
    <p:sldId id="271" r:id="rId17"/>
    <p:sldId id="274" r:id="rId18"/>
    <p:sldId id="275" r:id="rId19"/>
    <p:sldId id="270" r:id="rId20"/>
    <p:sldId id="269" r:id="rId21"/>
    <p:sldId id="296" r:id="rId22"/>
    <p:sldId id="293" r:id="rId23"/>
    <p:sldId id="294" r:id="rId24"/>
    <p:sldId id="276" r:id="rId25"/>
    <p:sldId id="295" r:id="rId26"/>
    <p:sldId id="277" r:id="rId27"/>
    <p:sldId id="279" r:id="rId28"/>
    <p:sldId id="280" r:id="rId29"/>
    <p:sldId id="281" r:id="rId30"/>
    <p:sldId id="297" r:id="rId31"/>
    <p:sldId id="282" r:id="rId32"/>
    <p:sldId id="283" r:id="rId33"/>
    <p:sldId id="284" r:id="rId34"/>
    <p:sldId id="298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5" r:id="rId56"/>
    <p:sldId id="314" r:id="rId57"/>
    <p:sldId id="313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3" r:id="rId66"/>
    <p:sldId id="316" r:id="rId67"/>
    <p:sldId id="317" r:id="rId68"/>
    <p:sldId id="318" r:id="rId69"/>
    <p:sldId id="319" r:id="rId70"/>
    <p:sldId id="320" r:id="rId71"/>
    <p:sldId id="334" r:id="rId72"/>
    <p:sldId id="321" r:id="rId73"/>
    <p:sldId id="338" r:id="rId74"/>
    <p:sldId id="324" r:id="rId75"/>
    <p:sldId id="322" r:id="rId76"/>
    <p:sldId id="335" r:id="rId77"/>
    <p:sldId id="336" r:id="rId78"/>
    <p:sldId id="337" r:id="rId79"/>
    <p:sldId id="323" r:id="rId80"/>
    <p:sldId id="340" r:id="rId81"/>
    <p:sldId id="339" r:id="rId82"/>
    <p:sldId id="342" r:id="rId83"/>
    <p:sldId id="343" r:id="rId84"/>
    <p:sldId id="344" r:id="rId85"/>
    <p:sldId id="341" r:id="rId86"/>
    <p:sldId id="346" r:id="rId87"/>
    <p:sldId id="345" r:id="rId88"/>
    <p:sldId id="348" r:id="rId89"/>
    <p:sldId id="347" r:id="rId90"/>
    <p:sldId id="349" r:id="rId91"/>
    <p:sldId id="350" r:id="rId92"/>
    <p:sldId id="353" r:id="rId93"/>
    <p:sldId id="351" r:id="rId94"/>
    <p:sldId id="352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56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73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74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758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94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86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053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95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875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14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70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73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77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006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70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3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5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420FB2D-22E5-4A75-9E22-81B9CF5DD4C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58681CA-B903-4B52-BDA3-FAD8264DCF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047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808" y="2288286"/>
            <a:ext cx="9440034" cy="1828801"/>
          </a:xfrm>
        </p:spPr>
        <p:txBody>
          <a:bodyPr>
            <a:normAutofit/>
          </a:bodyPr>
          <a:lstStyle/>
          <a:p>
            <a:r>
              <a:rPr lang="en-IN" sz="6000" dirty="0" smtClean="0"/>
              <a:t>COMMUNICATION</a:t>
            </a:r>
            <a:endParaRPr lang="en-IN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808" y="2152819"/>
            <a:ext cx="9440034" cy="1049867"/>
          </a:xfrm>
        </p:spPr>
        <p:txBody>
          <a:bodyPr>
            <a:normAutofit/>
          </a:bodyPr>
          <a:lstStyle/>
          <a:p>
            <a:r>
              <a:rPr lang="en-IN" sz="3600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413295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70965"/>
            <a:ext cx="10353762" cy="681318"/>
          </a:xfrm>
        </p:spPr>
        <p:txBody>
          <a:bodyPr>
            <a:normAutofit fontScale="90000"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IN" b="1" dirty="0"/>
              <a:t>Physical layer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0698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Concerns </a:t>
            </a:r>
            <a:r>
              <a:rPr lang="en-US" sz="2200" dirty="0"/>
              <a:t>with </a:t>
            </a:r>
            <a:r>
              <a:rPr lang="en-US" sz="2200" b="1" i="1" dirty="0">
                <a:solidFill>
                  <a:srgbClr val="FF0000"/>
                </a:solidFill>
              </a:rPr>
              <a:t>transmitting </a:t>
            </a:r>
            <a:r>
              <a:rPr lang="en-US" sz="2200" b="1" i="1" dirty="0" smtClean="0">
                <a:solidFill>
                  <a:srgbClr val="FF0000"/>
                </a:solidFill>
              </a:rPr>
              <a:t>0’s </a:t>
            </a:r>
            <a:r>
              <a:rPr lang="en-US" sz="2200" b="1" i="1" dirty="0">
                <a:solidFill>
                  <a:srgbClr val="FF0000"/>
                </a:solidFill>
              </a:rPr>
              <a:t>and </a:t>
            </a:r>
            <a:r>
              <a:rPr lang="en-US" sz="2200" b="1" i="1" dirty="0" smtClean="0">
                <a:solidFill>
                  <a:srgbClr val="FF0000"/>
                </a:solidFill>
              </a:rPr>
              <a:t>1’s</a:t>
            </a:r>
            <a:endParaRPr lang="en-US" sz="2200" b="1" i="1" dirty="0">
              <a:solidFill>
                <a:srgbClr val="FF0000"/>
              </a:solidFill>
            </a:endParaRPr>
          </a:p>
          <a:p>
            <a:r>
              <a:rPr lang="en-US" sz="2200" b="1" i="1" dirty="0" smtClean="0">
                <a:solidFill>
                  <a:srgbClr val="FF0000"/>
                </a:solidFill>
              </a:rPr>
              <a:t>Standardizing </a:t>
            </a:r>
            <a:r>
              <a:rPr lang="en-US" sz="2200" b="1" i="1" dirty="0">
                <a:solidFill>
                  <a:srgbClr val="FF0000"/>
                </a:solidFill>
              </a:rPr>
              <a:t>the electrical, mechanical and signaling interfaces </a:t>
            </a:r>
            <a:r>
              <a:rPr lang="en-US" sz="2200" dirty="0"/>
              <a:t>so </a:t>
            </a:r>
            <a:r>
              <a:rPr lang="en-US" sz="2200" dirty="0" smtClean="0"/>
              <a:t>that when </a:t>
            </a:r>
            <a:r>
              <a:rPr lang="en-US" sz="2200" dirty="0"/>
              <a:t>A sends a 0 bit, it is received as a </a:t>
            </a:r>
            <a:r>
              <a:rPr lang="en-US" sz="2200" dirty="0" smtClean="0"/>
              <a:t>0</a:t>
            </a:r>
          </a:p>
          <a:p>
            <a:r>
              <a:rPr lang="en-IN" sz="2200" dirty="0"/>
              <a:t>Issues</a:t>
            </a:r>
          </a:p>
          <a:p>
            <a:pPr lvl="1"/>
            <a:r>
              <a:rPr lang="en-US" sz="2000" b="1" i="1" dirty="0">
                <a:solidFill>
                  <a:srgbClr val="FF0000"/>
                </a:solidFill>
              </a:rPr>
              <a:t>How many volts to use for 0 and 1</a:t>
            </a:r>
          </a:p>
          <a:p>
            <a:pPr lvl="1"/>
            <a:r>
              <a:rPr lang="en-US" sz="2000" b="1" i="1" dirty="0">
                <a:solidFill>
                  <a:srgbClr val="FF0000"/>
                </a:solidFill>
              </a:rPr>
              <a:t>How many bits to send per sec (data rates)</a:t>
            </a:r>
          </a:p>
          <a:p>
            <a:pPr lvl="1"/>
            <a:r>
              <a:rPr lang="en-US" sz="2000" b="1" i="1" dirty="0">
                <a:solidFill>
                  <a:srgbClr val="FF0000"/>
                </a:solidFill>
              </a:rPr>
              <a:t>Whether to transmit in both directions </a:t>
            </a:r>
            <a:r>
              <a:rPr lang="en-US" sz="2000" dirty="0"/>
              <a:t>(duplex/simplex)</a:t>
            </a:r>
          </a:p>
          <a:p>
            <a:endParaRPr lang="en-US" sz="22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422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548" y="842682"/>
            <a:ext cx="10353762" cy="717176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 smtClean="0"/>
              <a:t>2. </a:t>
            </a:r>
            <a:r>
              <a:rPr lang="en-IN" sz="3600" b="1" dirty="0"/>
              <a:t>Data link layer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548" y="1920708"/>
            <a:ext cx="10353762" cy="4435269"/>
          </a:xfrm>
        </p:spPr>
        <p:txBody>
          <a:bodyPr>
            <a:normAutofit/>
          </a:bodyPr>
          <a:lstStyle/>
          <a:p>
            <a:r>
              <a:rPr lang="en-US" sz="2200" b="1" i="1" dirty="0">
                <a:solidFill>
                  <a:srgbClr val="FF0000"/>
                </a:solidFill>
              </a:rPr>
              <a:t>Group bits into frames</a:t>
            </a:r>
            <a:r>
              <a:rPr lang="en-US" sz="2200" dirty="0"/>
              <a:t> </a:t>
            </a:r>
            <a:r>
              <a:rPr lang="en-US" sz="2200" dirty="0" smtClean="0"/>
              <a:t>so as to detect the start and end of a frame and also sees </a:t>
            </a:r>
            <a:r>
              <a:rPr lang="en-US" sz="2200" dirty="0"/>
              <a:t>that </a:t>
            </a:r>
            <a:r>
              <a:rPr lang="en-US" sz="2200" b="1" i="1" dirty="0">
                <a:solidFill>
                  <a:srgbClr val="FF0000"/>
                </a:solidFill>
              </a:rPr>
              <a:t>each frame is correctly </a:t>
            </a:r>
            <a:r>
              <a:rPr lang="en-US" sz="2200" b="1" i="1" dirty="0" smtClean="0">
                <a:solidFill>
                  <a:srgbClr val="FF0000"/>
                </a:solidFill>
              </a:rPr>
              <a:t>received.</a:t>
            </a:r>
            <a:endParaRPr lang="en-US" sz="2200" dirty="0" smtClean="0"/>
          </a:p>
          <a:p>
            <a:r>
              <a:rPr lang="en-US" sz="2200" dirty="0" smtClean="0"/>
              <a:t>Puts </a:t>
            </a:r>
            <a:r>
              <a:rPr lang="en-US" sz="2200" dirty="0"/>
              <a:t>a </a:t>
            </a:r>
            <a:r>
              <a:rPr lang="en-US" sz="2200" b="1" i="1" dirty="0">
                <a:solidFill>
                  <a:srgbClr val="FF0000"/>
                </a:solidFill>
              </a:rPr>
              <a:t>special bit pattern at the start and end </a:t>
            </a:r>
            <a:r>
              <a:rPr lang="en-US" sz="2200" dirty="0"/>
              <a:t>of each frame (to </a:t>
            </a:r>
            <a:r>
              <a:rPr lang="en-US" sz="2200" dirty="0" smtClean="0"/>
              <a:t>mark them</a:t>
            </a:r>
            <a:r>
              <a:rPr lang="en-US" sz="2200" dirty="0"/>
              <a:t>) as well as a </a:t>
            </a:r>
            <a:r>
              <a:rPr lang="en-US" sz="2200" b="1" i="1" dirty="0" smtClean="0">
                <a:solidFill>
                  <a:srgbClr val="FF0000"/>
                </a:solidFill>
              </a:rPr>
              <a:t>checksum</a:t>
            </a:r>
            <a:endParaRPr lang="en-US" sz="2200" dirty="0" smtClean="0"/>
          </a:p>
          <a:p>
            <a:r>
              <a:rPr lang="en-US" sz="2200" dirty="0" smtClean="0"/>
              <a:t>If </a:t>
            </a:r>
            <a:r>
              <a:rPr lang="en-US" sz="2200" dirty="0"/>
              <a:t>checksums differ, </a:t>
            </a:r>
            <a:r>
              <a:rPr lang="en-US" sz="2200" b="1" i="1" dirty="0">
                <a:solidFill>
                  <a:srgbClr val="FF0000"/>
                </a:solidFill>
              </a:rPr>
              <a:t>requests a </a:t>
            </a:r>
            <a:r>
              <a:rPr lang="en-US" sz="2200" b="1" i="1" dirty="0" smtClean="0">
                <a:solidFill>
                  <a:srgbClr val="FF0000"/>
                </a:solidFill>
              </a:rPr>
              <a:t>retransmission</a:t>
            </a:r>
            <a:endParaRPr lang="en-US" sz="2200" dirty="0" smtClean="0"/>
          </a:p>
          <a:p>
            <a:r>
              <a:rPr lang="en-US" sz="2200" dirty="0" smtClean="0"/>
              <a:t>Frames </a:t>
            </a:r>
            <a:r>
              <a:rPr lang="en-US" sz="2200" dirty="0"/>
              <a:t>are assigned </a:t>
            </a:r>
            <a:r>
              <a:rPr lang="en-US" sz="2200" b="1" i="1" dirty="0">
                <a:solidFill>
                  <a:srgbClr val="FF0000"/>
                </a:solidFill>
              </a:rPr>
              <a:t>sequence </a:t>
            </a:r>
            <a:r>
              <a:rPr lang="en-US" sz="2200" b="1" i="1" dirty="0" smtClean="0">
                <a:solidFill>
                  <a:srgbClr val="FF0000"/>
                </a:solidFill>
              </a:rPr>
              <a:t>numbers</a:t>
            </a:r>
            <a:endParaRPr lang="en-US" sz="2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7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548" y="681316"/>
            <a:ext cx="10353762" cy="717176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 smtClean="0"/>
              <a:t>3. </a:t>
            </a:r>
            <a:r>
              <a:rPr lang="en-IN" sz="3600" b="1" dirty="0"/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548" y="1783976"/>
            <a:ext cx="10353762" cy="398929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Describes </a:t>
            </a:r>
            <a:r>
              <a:rPr lang="en-US" sz="2200" b="1" i="1" dirty="0">
                <a:solidFill>
                  <a:srgbClr val="FF0000"/>
                </a:solidFill>
              </a:rPr>
              <a:t>how packets in a network of computers are to be routed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Deals </a:t>
            </a:r>
            <a:r>
              <a:rPr lang="en-US" sz="2200" dirty="0"/>
              <a:t>with the fact that </a:t>
            </a:r>
            <a:r>
              <a:rPr lang="en-US" sz="2200" b="1" i="1" dirty="0">
                <a:solidFill>
                  <a:srgbClr val="FF0000"/>
                </a:solidFill>
              </a:rPr>
              <a:t>communication might require </a:t>
            </a:r>
            <a:r>
              <a:rPr lang="en-US" sz="2200" b="1" i="1" dirty="0" smtClean="0">
                <a:solidFill>
                  <a:srgbClr val="FF0000"/>
                </a:solidFill>
              </a:rPr>
              <a:t>multi-hops</a:t>
            </a:r>
            <a:endParaRPr lang="en-US" sz="2200" dirty="0" smtClean="0"/>
          </a:p>
          <a:p>
            <a:r>
              <a:rPr lang="en-US" sz="2200" dirty="0" smtClean="0"/>
              <a:t>At </a:t>
            </a:r>
            <a:r>
              <a:rPr lang="en-US" sz="2200" dirty="0"/>
              <a:t>each hop, </a:t>
            </a:r>
            <a:r>
              <a:rPr lang="en-US" sz="2200" dirty="0" smtClean="0"/>
              <a:t>Network Layer decides </a:t>
            </a:r>
            <a:r>
              <a:rPr lang="en-US" sz="2200" b="1" i="1" dirty="0" smtClean="0">
                <a:solidFill>
                  <a:srgbClr val="FF0000"/>
                </a:solidFill>
              </a:rPr>
              <a:t>through </a:t>
            </a:r>
            <a:r>
              <a:rPr lang="en-US" sz="2200" b="1" i="1" dirty="0">
                <a:solidFill>
                  <a:srgbClr val="FF0000"/>
                </a:solidFill>
              </a:rPr>
              <a:t>which </a:t>
            </a:r>
            <a:r>
              <a:rPr lang="en-US" sz="2200" b="1" i="1" dirty="0" smtClean="0">
                <a:solidFill>
                  <a:srgbClr val="FF0000"/>
                </a:solidFill>
              </a:rPr>
              <a:t>of the available links </a:t>
            </a:r>
            <a:r>
              <a:rPr lang="en-US" sz="2200" b="1" i="1" dirty="0">
                <a:solidFill>
                  <a:srgbClr val="FF0000"/>
                </a:solidFill>
              </a:rPr>
              <a:t>to forward the </a:t>
            </a:r>
            <a:r>
              <a:rPr lang="en-US" sz="2200" b="1" i="1" dirty="0" smtClean="0">
                <a:solidFill>
                  <a:srgbClr val="FF0000"/>
                </a:solidFill>
              </a:rPr>
              <a:t>packet</a:t>
            </a:r>
          </a:p>
          <a:p>
            <a:r>
              <a:rPr lang="en-US" sz="2200" dirty="0" smtClean="0">
                <a:solidFill>
                  <a:schemeClr val="tx1">
                    <a:lumMod val="85000"/>
                  </a:schemeClr>
                </a:solidFill>
              </a:rPr>
              <a:t>Routing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b="1" i="1" dirty="0">
                <a:solidFill>
                  <a:srgbClr val="FF0000"/>
                </a:solidFill>
              </a:rPr>
              <a:t>choose the best </a:t>
            </a:r>
            <a:r>
              <a:rPr lang="en-US" sz="2200" b="1" i="1" dirty="0" smtClean="0">
                <a:solidFill>
                  <a:srgbClr val="FF0000"/>
                </a:solidFill>
              </a:rPr>
              <a:t>path </a:t>
            </a:r>
            <a:r>
              <a:rPr lang="en-US" sz="2200" dirty="0" smtClean="0"/>
              <a:t>(“</a:t>
            </a:r>
            <a:r>
              <a:rPr lang="en-US" sz="2200" dirty="0"/>
              <a:t>delay-wise”) </a:t>
            </a:r>
            <a:endParaRPr lang="en-US" sz="2200" dirty="0" smtClean="0"/>
          </a:p>
          <a:p>
            <a:r>
              <a:rPr lang="en-US" sz="2200" dirty="0" smtClean="0"/>
              <a:t>Packets are routed through different paths towards </a:t>
            </a:r>
            <a:r>
              <a:rPr lang="en-US" sz="2200" dirty="0"/>
              <a:t>its </a:t>
            </a:r>
            <a:r>
              <a:rPr lang="en-US" sz="2200" dirty="0" smtClean="0"/>
              <a:t>destination, </a:t>
            </a:r>
            <a:r>
              <a:rPr lang="en-US" sz="2200" dirty="0"/>
              <a:t>independent of all others</a:t>
            </a:r>
            <a:r>
              <a:rPr lang="en-US" dirty="0"/>
              <a:t>.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07040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62354"/>
            <a:ext cx="10353762" cy="735623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4. Transport Layer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837956"/>
            <a:ext cx="10261228" cy="4088059"/>
          </a:xfrm>
        </p:spPr>
        <p:txBody>
          <a:bodyPr>
            <a:noAutofit/>
          </a:bodyPr>
          <a:lstStyle/>
          <a:p>
            <a:r>
              <a:rPr lang="en-US" sz="2200" dirty="0" smtClean="0"/>
              <a:t>It </a:t>
            </a:r>
            <a:r>
              <a:rPr lang="en-US" sz="2200" b="1" i="1" dirty="0" smtClean="0">
                <a:solidFill>
                  <a:srgbClr val="FF0000"/>
                </a:solidFill>
              </a:rPr>
              <a:t>provides </a:t>
            </a:r>
            <a:r>
              <a:rPr lang="en-US" sz="2200" b="1" i="1" dirty="0">
                <a:solidFill>
                  <a:srgbClr val="FF0000"/>
                </a:solidFill>
              </a:rPr>
              <a:t>the actual communication facilities </a:t>
            </a:r>
            <a:r>
              <a:rPr lang="en-US" sz="2200" dirty="0" smtClean="0"/>
              <a:t>for </a:t>
            </a:r>
            <a:r>
              <a:rPr lang="en-IN" sz="2200" dirty="0" smtClean="0"/>
              <a:t>most </a:t>
            </a:r>
            <a:r>
              <a:rPr lang="en-IN" sz="2200" dirty="0"/>
              <a:t>distributed systems.</a:t>
            </a:r>
          </a:p>
          <a:p>
            <a:r>
              <a:rPr lang="en-US" sz="2200" b="1" i="1" dirty="0" smtClean="0">
                <a:solidFill>
                  <a:srgbClr val="FF0000"/>
                </a:solidFill>
              </a:rPr>
              <a:t>Breaks the </a:t>
            </a:r>
            <a:r>
              <a:rPr lang="en-US" sz="2200" b="1" i="1" dirty="0">
                <a:solidFill>
                  <a:srgbClr val="FF0000"/>
                </a:solidFill>
              </a:rPr>
              <a:t>message </a:t>
            </a:r>
            <a:r>
              <a:rPr lang="en-US" sz="2200" dirty="0"/>
              <a:t>received </a:t>
            </a:r>
            <a:r>
              <a:rPr lang="en-US" sz="2200" dirty="0" smtClean="0"/>
              <a:t>from the upper layers </a:t>
            </a:r>
            <a:r>
              <a:rPr lang="en-US" sz="2200" dirty="0"/>
              <a:t>into packets </a:t>
            </a:r>
            <a:r>
              <a:rPr lang="en-US" sz="2200" dirty="0" smtClean="0"/>
              <a:t>and </a:t>
            </a:r>
            <a:r>
              <a:rPr lang="en-US" sz="2200" b="1" i="1" dirty="0" smtClean="0">
                <a:solidFill>
                  <a:srgbClr val="FF0000"/>
                </a:solidFill>
              </a:rPr>
              <a:t>assigns </a:t>
            </a:r>
            <a:r>
              <a:rPr lang="en-US" sz="2200" b="1" i="1" dirty="0">
                <a:solidFill>
                  <a:srgbClr val="FF0000"/>
                </a:solidFill>
              </a:rPr>
              <a:t>a sequence number</a:t>
            </a:r>
            <a:r>
              <a:rPr lang="en-US" sz="2200" dirty="0"/>
              <a:t> </a:t>
            </a:r>
            <a:r>
              <a:rPr lang="en-US" sz="2200" dirty="0" smtClean="0">
                <a:solidFill>
                  <a:schemeClr val="tx1">
                    <a:lumMod val="85000"/>
                  </a:schemeClr>
                </a:solidFill>
              </a:rPr>
              <a:t>to each one of them </a:t>
            </a:r>
            <a:r>
              <a:rPr lang="en-US" sz="2200" dirty="0" smtClean="0"/>
              <a:t>and </a:t>
            </a:r>
            <a:r>
              <a:rPr lang="en-US" sz="2200" dirty="0"/>
              <a:t>send them </a:t>
            </a:r>
            <a:r>
              <a:rPr lang="en-US" sz="2200" dirty="0" smtClean="0"/>
              <a:t>all.</a:t>
            </a:r>
          </a:p>
          <a:p>
            <a:r>
              <a:rPr lang="en-US" sz="2200" dirty="0" smtClean="0"/>
              <a:t>Also provides </a:t>
            </a:r>
            <a:r>
              <a:rPr lang="en-US" sz="2200" b="1" i="1" dirty="0" smtClean="0">
                <a:solidFill>
                  <a:srgbClr val="FF0000"/>
                </a:solidFill>
              </a:rPr>
              <a:t>Congestion control, fragmentation of packets </a:t>
            </a:r>
            <a:r>
              <a:rPr lang="en-US" sz="2200" dirty="0" smtClean="0"/>
              <a:t>etc.</a:t>
            </a:r>
            <a:endParaRPr lang="en-US" sz="2200" dirty="0"/>
          </a:p>
          <a:p>
            <a:r>
              <a:rPr lang="en-US" sz="2200" dirty="0" smtClean="0"/>
              <a:t>Header</a:t>
            </a:r>
            <a:r>
              <a:rPr lang="en-US" sz="2200" dirty="0"/>
              <a:t>: </a:t>
            </a:r>
            <a:r>
              <a:rPr lang="en-US" sz="2200" b="1" i="1" dirty="0">
                <a:solidFill>
                  <a:srgbClr val="FF0000"/>
                </a:solidFill>
              </a:rPr>
              <a:t>which packets have been sent, received, there is room </a:t>
            </a:r>
            <a:r>
              <a:rPr lang="en-US" sz="2200" b="1" i="1" dirty="0" smtClean="0">
                <a:solidFill>
                  <a:srgbClr val="FF0000"/>
                </a:solidFill>
              </a:rPr>
              <a:t>for, </a:t>
            </a:r>
            <a:r>
              <a:rPr lang="en-IN" sz="2200" b="1" i="1" dirty="0" smtClean="0">
                <a:solidFill>
                  <a:srgbClr val="FF0000"/>
                </a:solidFill>
              </a:rPr>
              <a:t>need </a:t>
            </a:r>
            <a:r>
              <a:rPr lang="en-IN" sz="2200" b="1" i="1" dirty="0">
                <a:solidFill>
                  <a:srgbClr val="FF0000"/>
                </a:solidFill>
              </a:rPr>
              <a:t>to be </a:t>
            </a:r>
            <a:r>
              <a:rPr lang="en-IN" sz="2200" b="1" i="1" dirty="0" smtClean="0">
                <a:solidFill>
                  <a:srgbClr val="FF0000"/>
                </a:solidFill>
              </a:rPr>
              <a:t>retransmitted.</a:t>
            </a:r>
            <a:endParaRPr lang="en-IN" sz="2200" b="1" i="1" dirty="0">
              <a:solidFill>
                <a:srgbClr val="FF0000"/>
              </a:solidFill>
            </a:endParaRPr>
          </a:p>
          <a:p>
            <a:r>
              <a:rPr lang="en-US" sz="2200" dirty="0" smtClean="0"/>
              <a:t>Reliability of transport services can be offered or implemented </a:t>
            </a:r>
            <a:r>
              <a:rPr lang="en-US" sz="2200" dirty="0"/>
              <a:t>on top </a:t>
            </a:r>
            <a:r>
              <a:rPr lang="en-US" sz="2200" dirty="0" smtClean="0"/>
              <a:t>of connection-oriented </a:t>
            </a:r>
            <a:r>
              <a:rPr lang="en-US" sz="2200" dirty="0"/>
              <a:t>(all packets arrive in the correct sequence, </a:t>
            </a:r>
            <a:r>
              <a:rPr lang="en-US" sz="2200" dirty="0" smtClean="0"/>
              <a:t>if they </a:t>
            </a:r>
            <a:r>
              <a:rPr lang="en-US" sz="2200" dirty="0"/>
              <a:t>arrive at all) or connectionless network </a:t>
            </a:r>
            <a:r>
              <a:rPr lang="en-US" sz="2200" dirty="0" smtClean="0"/>
              <a:t>services.</a:t>
            </a:r>
          </a:p>
          <a:p>
            <a:r>
              <a:rPr lang="en-US" sz="2200" dirty="0" err="1" smtClean="0"/>
              <a:t>Eg</a:t>
            </a:r>
            <a:r>
              <a:rPr lang="en-US" sz="2200" dirty="0" smtClean="0"/>
              <a:t>: TCP (Connection oriented) &amp; UDP (Connectionless)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1626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134" y="624254"/>
            <a:ext cx="10353762" cy="584688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3600" b="1" dirty="0" smtClean="0"/>
              <a:t>5. </a:t>
            </a:r>
            <a:r>
              <a:rPr lang="en-IN" sz="3600" b="1" dirty="0" smtClean="0">
                <a:latin typeface="+mj-lt"/>
              </a:rPr>
              <a:t>Session </a:t>
            </a:r>
            <a:r>
              <a:rPr lang="en-IN" sz="3600" b="1" dirty="0">
                <a:latin typeface="+mj-lt"/>
              </a:rPr>
              <a:t>Layer</a:t>
            </a:r>
          </a:p>
          <a:p>
            <a:r>
              <a:rPr lang="en-US" dirty="0">
                <a:effectLst/>
              </a:rPr>
              <a:t>It </a:t>
            </a:r>
            <a:r>
              <a:rPr lang="en-US" b="1" i="1" dirty="0">
                <a:solidFill>
                  <a:srgbClr val="FF0000"/>
                </a:solidFill>
                <a:effectLst/>
              </a:rPr>
              <a:t>provides dialog </a:t>
            </a:r>
            <a:r>
              <a:rPr lang="en-US" b="1" i="1" dirty="0" smtClean="0">
                <a:solidFill>
                  <a:srgbClr val="FF0000"/>
                </a:solidFill>
                <a:effectLst/>
              </a:rPr>
              <a:t>control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to keep track of which party is currently </a:t>
            </a:r>
            <a:r>
              <a:rPr lang="en-US" dirty="0" smtClean="0">
                <a:effectLst/>
              </a:rPr>
              <a:t>talking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and also </a:t>
            </a:r>
            <a:r>
              <a:rPr lang="en-US" b="1" i="1" dirty="0" smtClean="0">
                <a:solidFill>
                  <a:srgbClr val="FF0000"/>
                </a:solidFill>
                <a:effectLst/>
              </a:rPr>
              <a:t>Check pointing to ensure recovery</a:t>
            </a:r>
            <a:r>
              <a:rPr lang="en-US" dirty="0" smtClean="0">
                <a:effectLst/>
              </a:rPr>
              <a:t> in the event of a crash.</a:t>
            </a:r>
          </a:p>
          <a:p>
            <a:pPr marL="36900" indent="0">
              <a:buNone/>
            </a:pPr>
            <a:endParaRPr lang="en-IN" b="1" dirty="0"/>
          </a:p>
          <a:p>
            <a:pPr marL="36900" indent="0">
              <a:buNone/>
            </a:pPr>
            <a:r>
              <a:rPr lang="en-IN" sz="3600" b="1" dirty="0" smtClean="0"/>
              <a:t>6. </a:t>
            </a:r>
            <a:r>
              <a:rPr lang="en-IN" sz="3600" b="1" dirty="0" smtClean="0">
                <a:latin typeface="+mj-lt"/>
              </a:rPr>
              <a:t>Presentation </a:t>
            </a:r>
            <a:r>
              <a:rPr lang="en-IN" sz="3600" b="1" dirty="0">
                <a:latin typeface="+mj-lt"/>
              </a:rPr>
              <a:t>Layer</a:t>
            </a:r>
          </a:p>
          <a:p>
            <a:r>
              <a:rPr lang="en-US" dirty="0"/>
              <a:t>Deals </a:t>
            </a:r>
            <a:r>
              <a:rPr lang="en-US" dirty="0" smtClean="0"/>
              <a:t>with the </a:t>
            </a:r>
            <a:r>
              <a:rPr lang="en-US" b="1" i="1" dirty="0" smtClean="0">
                <a:solidFill>
                  <a:srgbClr val="FF0000"/>
                </a:solidFill>
              </a:rPr>
              <a:t>syntax and  </a:t>
            </a:r>
            <a:r>
              <a:rPr lang="en-IN" b="1" i="1" dirty="0">
                <a:solidFill>
                  <a:srgbClr val="FF0000"/>
                </a:solidFill>
                <a:effectLst/>
              </a:rPr>
              <a:t>meaning of the </a:t>
            </a:r>
            <a:r>
              <a:rPr lang="en-IN" b="1" i="1" dirty="0" smtClean="0">
                <a:solidFill>
                  <a:srgbClr val="FF0000"/>
                </a:solidFill>
                <a:effectLst/>
              </a:rPr>
              <a:t>transmitted bits</a:t>
            </a:r>
            <a:r>
              <a:rPr lang="en-IN" dirty="0" smtClean="0">
                <a:effectLst/>
              </a:rPr>
              <a:t>.</a:t>
            </a:r>
          </a:p>
          <a:p>
            <a:r>
              <a:rPr lang="en-IN" dirty="0" smtClean="0">
                <a:effectLst/>
              </a:rPr>
              <a:t>Helps the machine with </a:t>
            </a:r>
            <a:r>
              <a:rPr lang="en-IN" b="1" i="1" dirty="0" smtClean="0">
                <a:solidFill>
                  <a:srgbClr val="FF0000"/>
                </a:solidFill>
                <a:effectLst/>
              </a:rPr>
              <a:t>different data representations </a:t>
            </a:r>
            <a:r>
              <a:rPr lang="en-IN" dirty="0" smtClean="0">
                <a:effectLst/>
              </a:rPr>
              <a:t>to communicate with each other.</a:t>
            </a:r>
          </a:p>
          <a:p>
            <a:endParaRPr lang="en-IN" dirty="0">
              <a:effectLst/>
            </a:endParaRPr>
          </a:p>
          <a:p>
            <a:pPr marL="36900" indent="0">
              <a:buNone/>
            </a:pPr>
            <a:r>
              <a:rPr lang="en-IN" sz="3600" b="1" dirty="0"/>
              <a:t>7. Application Layer</a:t>
            </a:r>
            <a:endParaRPr lang="en-IN" sz="3600" dirty="0" smtClean="0">
              <a:effectLst/>
            </a:endParaRPr>
          </a:p>
          <a:p>
            <a:r>
              <a:rPr lang="en-US" dirty="0">
                <a:effectLst/>
              </a:rPr>
              <a:t>The application layer is really </a:t>
            </a:r>
            <a:r>
              <a:rPr lang="en-US" b="1" i="1" dirty="0">
                <a:solidFill>
                  <a:srgbClr val="FF0000"/>
                </a:solidFill>
                <a:effectLst/>
              </a:rPr>
              <a:t>just a collection of miscellaneous protocols </a:t>
            </a:r>
            <a:r>
              <a:rPr lang="en-US" dirty="0">
                <a:effectLst/>
              </a:rPr>
              <a:t>for common activities such as </a:t>
            </a:r>
            <a:r>
              <a:rPr lang="en-US" b="1" dirty="0">
                <a:effectLst/>
              </a:rPr>
              <a:t>electronic mail, file transfer, and connecting remote terminals to computers over a network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426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54988"/>
            <a:ext cx="10353762" cy="770792"/>
          </a:xfrm>
        </p:spPr>
        <p:txBody>
          <a:bodyPr>
            <a:normAutofit/>
          </a:bodyPr>
          <a:lstStyle/>
          <a:p>
            <a:r>
              <a:rPr lang="en-IN" sz="3600" dirty="0"/>
              <a:t>Inter Process Communication (IPC</a:t>
            </a:r>
            <a:r>
              <a:rPr lang="en-IN" sz="3600" dirty="0" smtClean="0"/>
              <a:t>)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27640"/>
            <a:ext cx="10353762" cy="4967652"/>
          </a:xfrm>
        </p:spPr>
        <p:txBody>
          <a:bodyPr/>
          <a:lstStyle/>
          <a:p>
            <a:r>
              <a:rPr lang="en-IN" sz="2200" dirty="0" smtClean="0"/>
              <a:t>Types of communication:</a:t>
            </a:r>
          </a:p>
          <a:p>
            <a:endParaRPr lang="en-IN" sz="2200" b="1" dirty="0" smtClean="0"/>
          </a:p>
          <a:p>
            <a:pPr marL="792900" lvl="1" indent="-342900">
              <a:buFont typeface="+mj-lt"/>
              <a:buAutoNum type="arabicPeriod"/>
            </a:pPr>
            <a:r>
              <a:rPr lang="en-IN" sz="2200" b="1" dirty="0" smtClean="0"/>
              <a:t>Synchronous </a:t>
            </a:r>
            <a:r>
              <a:rPr lang="en-IN" sz="2200" b="1" dirty="0"/>
              <a:t>communication </a:t>
            </a:r>
            <a:r>
              <a:rPr lang="en-IN" sz="2200" b="1" dirty="0" smtClean="0"/>
              <a:t>:</a:t>
            </a:r>
            <a:r>
              <a:rPr lang="en-IN" sz="2000" b="1" dirty="0" smtClean="0"/>
              <a:t> </a:t>
            </a:r>
          </a:p>
          <a:p>
            <a:pPr marL="810000" lvl="2" indent="0">
              <a:buNone/>
            </a:pPr>
            <a:r>
              <a:rPr lang="en-IN" sz="2000" b="1" i="1" dirty="0" smtClean="0">
                <a:solidFill>
                  <a:srgbClr val="FF0000"/>
                </a:solidFill>
              </a:rPr>
              <a:t>Client application has to wait after sending a request </a:t>
            </a:r>
            <a:r>
              <a:rPr lang="en-IN" sz="2000" dirty="0" smtClean="0"/>
              <a:t>until the response is received from the server application. </a:t>
            </a:r>
          </a:p>
          <a:p>
            <a:pPr marL="810000" lvl="2" indent="0">
              <a:buNone/>
            </a:pPr>
            <a:r>
              <a:rPr lang="en-IN" sz="2000" dirty="0" err="1" smtClean="0"/>
              <a:t>Eg</a:t>
            </a:r>
            <a:r>
              <a:rPr lang="en-IN" sz="2000" dirty="0" smtClean="0"/>
              <a:t>. </a:t>
            </a:r>
            <a:r>
              <a:rPr lang="en-IN" sz="2000" b="1" dirty="0" smtClean="0"/>
              <a:t>RPC and RMI</a:t>
            </a:r>
            <a:r>
              <a:rPr lang="en-IN" sz="2000" dirty="0" smtClean="0"/>
              <a:t>.</a:t>
            </a:r>
          </a:p>
          <a:p>
            <a:pPr marL="810000" lvl="2" indent="0">
              <a:buNone/>
            </a:pPr>
            <a:r>
              <a:rPr lang="en-IN" sz="1800" b="1" dirty="0" smtClean="0"/>
              <a:t> 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IN" sz="2200" b="1" dirty="0" smtClean="0"/>
              <a:t>Asynchronous </a:t>
            </a:r>
            <a:r>
              <a:rPr lang="en-IN" sz="2200" b="1" dirty="0"/>
              <a:t>communication </a:t>
            </a:r>
            <a:r>
              <a:rPr lang="en-IN" sz="2200" b="1" dirty="0" smtClean="0"/>
              <a:t>:</a:t>
            </a:r>
          </a:p>
          <a:p>
            <a:pPr marL="756000" lvl="2" indent="0">
              <a:buNone/>
            </a:pPr>
            <a:r>
              <a:rPr lang="en-IN" sz="2000" b="1" i="1" dirty="0">
                <a:solidFill>
                  <a:srgbClr val="FF0000"/>
                </a:solidFill>
              </a:rPr>
              <a:t>Client application </a:t>
            </a:r>
            <a:r>
              <a:rPr lang="en-IN" sz="2000" b="1" i="1" dirty="0" smtClean="0">
                <a:solidFill>
                  <a:srgbClr val="FF0000"/>
                </a:solidFill>
              </a:rPr>
              <a:t>can continue working </a:t>
            </a:r>
            <a:r>
              <a:rPr lang="en-IN" sz="2000" b="1" i="1" dirty="0">
                <a:solidFill>
                  <a:srgbClr val="FF0000"/>
                </a:solidFill>
              </a:rPr>
              <a:t>after sending a request </a:t>
            </a:r>
            <a:r>
              <a:rPr lang="en-IN" sz="2000" b="1" i="1" dirty="0" smtClean="0">
                <a:solidFill>
                  <a:srgbClr val="FF0000"/>
                </a:solidFill>
              </a:rPr>
              <a:t>without having to wait </a:t>
            </a:r>
            <a:r>
              <a:rPr lang="en-IN" sz="2000" dirty="0" smtClean="0">
                <a:solidFill>
                  <a:schemeClr val="tx1"/>
                </a:solidFill>
              </a:rPr>
              <a:t>for </a:t>
            </a:r>
            <a:r>
              <a:rPr lang="en-IN" sz="2000" dirty="0" smtClean="0"/>
              <a:t>the response </a:t>
            </a:r>
            <a:r>
              <a:rPr lang="en-IN" sz="2000" dirty="0"/>
              <a:t>from the server </a:t>
            </a:r>
            <a:r>
              <a:rPr lang="en-IN" sz="2000" dirty="0" smtClean="0"/>
              <a:t>application.</a:t>
            </a:r>
          </a:p>
          <a:p>
            <a:pPr marL="756000" lvl="2" indent="0">
              <a:buNone/>
            </a:pPr>
            <a:r>
              <a:rPr lang="en-IN" sz="2000" dirty="0" err="1" smtClean="0"/>
              <a:t>Eg</a:t>
            </a:r>
            <a:r>
              <a:rPr lang="en-IN" sz="2000" dirty="0" smtClean="0"/>
              <a:t>: </a:t>
            </a:r>
            <a:r>
              <a:rPr lang="en-IN" sz="2000" b="1" dirty="0" smtClean="0"/>
              <a:t>Funds transfer from an account, database updating.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28311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77109"/>
            <a:ext cx="10353762" cy="4314092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 startAt="3"/>
            </a:pPr>
            <a:r>
              <a:rPr lang="en-IN" sz="2200" b="1" dirty="0" smtClean="0"/>
              <a:t>Transient communication:</a:t>
            </a:r>
          </a:p>
          <a:p>
            <a:pPr marL="414000" lvl="1" indent="0">
              <a:buNone/>
            </a:pPr>
            <a:r>
              <a:rPr lang="en-IN" sz="2000" b="1" i="1" dirty="0" smtClean="0">
                <a:solidFill>
                  <a:srgbClr val="FF0000"/>
                </a:solidFill>
              </a:rPr>
              <a:t>Sender and the receiver both have to be in running state </a:t>
            </a:r>
            <a:r>
              <a:rPr lang="en-IN" sz="2000" dirty="0" smtClean="0"/>
              <a:t>for the </a:t>
            </a:r>
            <a:r>
              <a:rPr lang="en-IN" sz="2000" dirty="0"/>
              <a:t>delivery of messages sent between </a:t>
            </a:r>
            <a:r>
              <a:rPr lang="en-IN" sz="2000" dirty="0" smtClean="0"/>
              <a:t>them.</a:t>
            </a:r>
          </a:p>
          <a:p>
            <a:pPr marL="414000" lvl="1" indent="0">
              <a:buNone/>
            </a:pPr>
            <a:r>
              <a:rPr lang="en-IN" sz="2000" dirty="0" err="1" smtClean="0"/>
              <a:t>Eg</a:t>
            </a:r>
            <a:r>
              <a:rPr lang="en-IN" sz="2000" dirty="0" smtClean="0"/>
              <a:t>: </a:t>
            </a:r>
            <a:r>
              <a:rPr lang="en-IN" sz="2000" b="1" dirty="0" smtClean="0"/>
              <a:t>RPC, RMI</a:t>
            </a:r>
          </a:p>
          <a:p>
            <a:pPr marL="414000" lvl="1" indent="0">
              <a:buNone/>
            </a:pPr>
            <a:endParaRPr lang="en-IN" sz="2000" b="1" dirty="0" smtClean="0"/>
          </a:p>
          <a:p>
            <a:pPr marL="494100" indent="-457200">
              <a:buFont typeface="+mj-lt"/>
              <a:buAutoNum type="arabicPeriod" startAt="3"/>
            </a:pPr>
            <a:r>
              <a:rPr lang="en-IN" sz="2200" b="1" dirty="0" smtClean="0"/>
              <a:t>Persistent </a:t>
            </a:r>
            <a:r>
              <a:rPr lang="en-IN" sz="2200" b="1" dirty="0"/>
              <a:t>communication</a:t>
            </a:r>
            <a:r>
              <a:rPr lang="en-IN" sz="2200" b="1" dirty="0" smtClean="0"/>
              <a:t>:</a:t>
            </a:r>
          </a:p>
          <a:p>
            <a:pPr marL="414000" lvl="1" indent="0">
              <a:buNone/>
            </a:pPr>
            <a:r>
              <a:rPr lang="en-IN" sz="2000" b="1" i="1" dirty="0" smtClean="0">
                <a:solidFill>
                  <a:srgbClr val="FF0000"/>
                </a:solidFill>
              </a:rPr>
              <a:t>The sender </a:t>
            </a:r>
            <a:r>
              <a:rPr lang="en-IN" sz="2000" b="1" i="1" dirty="0">
                <a:solidFill>
                  <a:srgbClr val="FF0000"/>
                </a:solidFill>
              </a:rPr>
              <a:t>and the receiver both </a:t>
            </a:r>
            <a:r>
              <a:rPr lang="en-IN" sz="2000" b="1" i="1" dirty="0" smtClean="0">
                <a:solidFill>
                  <a:srgbClr val="FF0000"/>
                </a:solidFill>
              </a:rPr>
              <a:t>need not </a:t>
            </a:r>
            <a:r>
              <a:rPr lang="en-IN" sz="2000" b="1" i="1" dirty="0">
                <a:solidFill>
                  <a:srgbClr val="FF0000"/>
                </a:solidFill>
              </a:rPr>
              <a:t>be in running state </a:t>
            </a:r>
            <a:r>
              <a:rPr lang="en-IN" sz="2000" dirty="0"/>
              <a:t>for </a:t>
            </a:r>
            <a:r>
              <a:rPr lang="en-IN" sz="2000" dirty="0" smtClean="0"/>
              <a:t>the delivery of messages sent between them.</a:t>
            </a:r>
          </a:p>
          <a:p>
            <a:pPr marL="414000" lvl="1" indent="0">
              <a:buNone/>
            </a:pPr>
            <a:r>
              <a:rPr lang="en-IN" sz="2000" dirty="0" err="1" smtClean="0"/>
              <a:t>Eg</a:t>
            </a:r>
            <a:r>
              <a:rPr lang="en-IN" sz="2000" dirty="0" smtClean="0"/>
              <a:t>: </a:t>
            </a:r>
            <a:r>
              <a:rPr lang="en-IN" sz="2000" b="1" dirty="0" smtClean="0"/>
              <a:t>E-mail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79944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49" y="495301"/>
            <a:ext cx="10353762" cy="970450"/>
          </a:xfrm>
        </p:spPr>
        <p:txBody>
          <a:bodyPr>
            <a:normAutofit/>
          </a:bodyPr>
          <a:lstStyle/>
          <a:p>
            <a:pPr marL="450000" lvl="1" algn="ctr" defTabSz="457200" rtl="0"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</a:pPr>
            <a:r>
              <a:rPr lang="en-US" sz="3600" kern="12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  <a:ea typeface="+mn-ea"/>
                <a:cs typeface="+mn-cs"/>
              </a:rPr>
              <a:t>Message </a:t>
            </a:r>
            <a:r>
              <a:rPr lang="en-US" sz="3600" kern="1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  <a:ea typeface="+mn-ea"/>
                <a:cs typeface="+mn-cs"/>
              </a:rPr>
              <a:t>Passing Interface (MPI</a:t>
            </a:r>
            <a:r>
              <a:rPr lang="en-US" sz="3600" kern="12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  <a:ea typeface="+mn-ea"/>
                <a:cs typeface="+mn-cs"/>
              </a:rPr>
              <a:t>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Traditional </a:t>
            </a:r>
            <a:r>
              <a:rPr lang="en-US" sz="2200" b="1" i="1" dirty="0" smtClean="0">
                <a:solidFill>
                  <a:srgbClr val="FF0000"/>
                </a:solidFill>
              </a:rPr>
              <a:t>Sockets are inefficient </a:t>
            </a:r>
            <a:r>
              <a:rPr lang="en-US" sz="2200" dirty="0" smtClean="0"/>
              <a:t>to handle communication between high performance multicomputer.</a:t>
            </a:r>
          </a:p>
          <a:p>
            <a:endParaRPr lang="en-US" sz="2200" dirty="0" smtClean="0"/>
          </a:p>
          <a:p>
            <a:r>
              <a:rPr lang="en-US" sz="2200" dirty="0" smtClean="0"/>
              <a:t>Thus, </a:t>
            </a:r>
            <a:r>
              <a:rPr lang="en-US" sz="2200" b="1" i="1" dirty="0" smtClean="0">
                <a:solidFill>
                  <a:srgbClr val="FF0000"/>
                </a:solidFill>
              </a:rPr>
              <a:t>MPI was developed for supporting parallel applications</a:t>
            </a:r>
            <a:r>
              <a:rPr lang="en-US" sz="2200" dirty="0" smtClean="0"/>
              <a:t> and </a:t>
            </a:r>
            <a:r>
              <a:rPr lang="en-US" sz="2200" b="1" i="1" dirty="0" smtClean="0">
                <a:solidFill>
                  <a:srgbClr val="FF0000"/>
                </a:solidFill>
              </a:rPr>
              <a:t>adapted to Transient communication</a:t>
            </a:r>
            <a:r>
              <a:rPr lang="en-US" sz="2200" dirty="0" smtClean="0"/>
              <a:t> where both sender and receiver should be active during the communication.</a:t>
            </a:r>
          </a:p>
          <a:p>
            <a:endParaRPr lang="en-US" sz="2200" dirty="0" smtClean="0"/>
          </a:p>
          <a:p>
            <a:r>
              <a:rPr lang="en-US" sz="2200" dirty="0">
                <a:effectLst/>
              </a:rPr>
              <a:t>The message passing interface (MPI) is a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standardized means of exchanging messages </a:t>
            </a:r>
            <a:r>
              <a:rPr lang="en-US" sz="2200" dirty="0">
                <a:effectLst/>
              </a:rPr>
              <a:t>between multiple computers running a parallel program across distributed memory.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85985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87569"/>
            <a:ext cx="10353762" cy="6477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effectLst/>
              </a:rPr>
              <a:t>Benefits of the </a:t>
            </a:r>
            <a:r>
              <a:rPr lang="en-US" sz="2800" dirty="0" smtClean="0">
                <a:effectLst/>
              </a:rPr>
              <a:t>MPI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099038"/>
            <a:ext cx="10353762" cy="5477608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dirty="0" smtClean="0">
                <a:effectLst/>
              </a:rPr>
              <a:t>The MPI provides </a:t>
            </a:r>
            <a:r>
              <a:rPr lang="en-US" dirty="0">
                <a:effectLst/>
              </a:rPr>
              <a:t>the following benefits:</a:t>
            </a:r>
          </a:p>
          <a:p>
            <a:r>
              <a:rPr lang="en-US" b="1" i="1" dirty="0" smtClean="0">
                <a:solidFill>
                  <a:schemeClr val="tx1">
                    <a:lumMod val="85000"/>
                  </a:schemeClr>
                </a:solidFill>
                <a:effectLst/>
              </a:rPr>
              <a:t>Standardization: </a:t>
            </a:r>
          </a:p>
          <a:p>
            <a:pPr marL="450000" lvl="1" indent="0">
              <a:buNone/>
            </a:pPr>
            <a:r>
              <a:rPr lang="en-US" dirty="0" smtClean="0">
                <a:effectLst/>
              </a:rPr>
              <a:t>MPI </a:t>
            </a:r>
            <a:r>
              <a:rPr lang="en-US" dirty="0">
                <a:effectLst/>
              </a:rPr>
              <a:t>has </a:t>
            </a:r>
            <a:r>
              <a:rPr lang="en-US" b="1" i="1" dirty="0">
                <a:solidFill>
                  <a:srgbClr val="FF0000"/>
                </a:solidFill>
                <a:effectLst/>
              </a:rPr>
              <a:t>replaced other message passing libraries</a:t>
            </a:r>
            <a:r>
              <a:rPr lang="en-US" dirty="0">
                <a:effectLst/>
              </a:rPr>
              <a:t>, becoming a generally accepted industry standard.</a:t>
            </a:r>
          </a:p>
          <a:p>
            <a:r>
              <a:rPr lang="en-US" b="1" i="1" dirty="0">
                <a:solidFill>
                  <a:schemeClr val="tx1">
                    <a:lumMod val="85000"/>
                  </a:schemeClr>
                </a:solidFill>
                <a:effectLst/>
              </a:rPr>
              <a:t>Developed by a broad </a:t>
            </a:r>
            <a:r>
              <a:rPr lang="en-US" b="1" i="1" dirty="0" smtClean="0">
                <a:solidFill>
                  <a:schemeClr val="tx1">
                    <a:lumMod val="85000"/>
                  </a:schemeClr>
                </a:solidFill>
                <a:effectLst/>
              </a:rPr>
              <a:t>committee</a:t>
            </a:r>
            <a:r>
              <a:rPr lang="en-US" b="1" i="1" dirty="0" smtClean="0">
                <a:effectLst/>
              </a:rPr>
              <a:t>: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	</a:t>
            </a:r>
            <a:r>
              <a:rPr lang="en-US" sz="1800" dirty="0" smtClean="0">
                <a:effectLst/>
              </a:rPr>
              <a:t>Although </a:t>
            </a:r>
            <a:r>
              <a:rPr lang="en-US" sz="1800" dirty="0">
                <a:effectLst/>
              </a:rPr>
              <a:t>MPI may not be an official standard, it's still a </a:t>
            </a:r>
            <a:r>
              <a:rPr lang="en-US" sz="1800" b="1" i="1" dirty="0">
                <a:solidFill>
                  <a:srgbClr val="FF0000"/>
                </a:solidFill>
                <a:effectLst/>
              </a:rPr>
              <a:t>general standard created by a </a:t>
            </a:r>
            <a:r>
              <a:rPr lang="en-US" sz="1800" b="1" i="1" dirty="0" smtClean="0">
                <a:solidFill>
                  <a:srgbClr val="FF0000"/>
                </a:solidFill>
                <a:effectLst/>
              </a:rPr>
              <a:t>committee of 	vendors</a:t>
            </a:r>
            <a:r>
              <a:rPr lang="en-US" sz="1800" b="1" i="1" dirty="0">
                <a:solidFill>
                  <a:srgbClr val="FF0000"/>
                </a:solidFill>
                <a:effectLst/>
              </a:rPr>
              <a:t>, </a:t>
            </a:r>
            <a:r>
              <a:rPr lang="en-US" sz="1800" b="1" i="1" dirty="0" smtClean="0">
                <a:solidFill>
                  <a:srgbClr val="FF0000"/>
                </a:solidFill>
                <a:effectLst/>
              </a:rPr>
              <a:t>implementers </a:t>
            </a:r>
            <a:r>
              <a:rPr lang="en-US" sz="1800" b="1" i="1" dirty="0">
                <a:solidFill>
                  <a:srgbClr val="FF0000"/>
                </a:solidFill>
                <a:effectLst/>
              </a:rPr>
              <a:t>and users</a:t>
            </a:r>
            <a:r>
              <a:rPr lang="en-US" sz="1800" dirty="0">
                <a:effectLst/>
              </a:rPr>
              <a:t>.</a:t>
            </a:r>
          </a:p>
          <a:p>
            <a:r>
              <a:rPr lang="en-US" b="1" i="1" dirty="0" smtClean="0">
                <a:solidFill>
                  <a:schemeClr val="tx1">
                    <a:lumMod val="85000"/>
                  </a:schemeClr>
                </a:solidFill>
                <a:effectLst/>
              </a:rPr>
              <a:t>Portability:</a:t>
            </a:r>
          </a:p>
          <a:p>
            <a:pPr marL="36900" indent="0">
              <a:buNone/>
            </a:pPr>
            <a:r>
              <a:rPr lang="en-US" b="1" dirty="0">
                <a:effectLst/>
              </a:rPr>
              <a:t>	</a:t>
            </a:r>
            <a:r>
              <a:rPr lang="en-US" sz="1900" dirty="0" smtClean="0">
                <a:effectLst/>
              </a:rPr>
              <a:t>MPI </a:t>
            </a:r>
            <a:r>
              <a:rPr lang="en-US" sz="1900" dirty="0">
                <a:effectLst/>
              </a:rPr>
              <a:t>has been implemented for many distributed memory architectures, meaning </a:t>
            </a:r>
            <a:r>
              <a:rPr lang="en-US" sz="1900" b="1" i="1" dirty="0">
                <a:solidFill>
                  <a:srgbClr val="FF0000"/>
                </a:solidFill>
                <a:effectLst/>
              </a:rPr>
              <a:t>users don't need to </a:t>
            </a:r>
            <a:r>
              <a:rPr lang="en-US" sz="1900" b="1" i="1" dirty="0" smtClean="0">
                <a:solidFill>
                  <a:srgbClr val="FF0000"/>
                </a:solidFill>
                <a:effectLst/>
              </a:rPr>
              <a:t>	modify </a:t>
            </a:r>
            <a:r>
              <a:rPr lang="en-US" sz="1900" b="1" i="1" dirty="0">
                <a:solidFill>
                  <a:srgbClr val="FF0000"/>
                </a:solidFill>
                <a:effectLst/>
              </a:rPr>
              <a:t>source code when porting applications over to different platforms</a:t>
            </a:r>
            <a:r>
              <a:rPr lang="en-US" sz="1900" dirty="0">
                <a:effectLst/>
              </a:rPr>
              <a:t> that are supported by the </a:t>
            </a:r>
            <a:r>
              <a:rPr lang="en-US" sz="1900" dirty="0" smtClean="0">
                <a:effectLst/>
              </a:rPr>
              <a:t>MPI 	standard</a:t>
            </a:r>
            <a:r>
              <a:rPr lang="en-US" sz="1900" dirty="0">
                <a:effectLst/>
              </a:rPr>
              <a:t>.</a:t>
            </a:r>
          </a:p>
          <a:p>
            <a:r>
              <a:rPr lang="en-US" b="1" i="1" dirty="0" smtClean="0">
                <a:solidFill>
                  <a:schemeClr val="tx1">
                    <a:lumMod val="85000"/>
                  </a:schemeClr>
                </a:solidFill>
                <a:effectLst/>
              </a:rPr>
              <a:t>Speed:</a:t>
            </a:r>
          </a:p>
          <a:p>
            <a:pPr marL="36900" indent="0">
              <a:buNone/>
            </a:pPr>
            <a:r>
              <a:rPr lang="en-US" b="1" dirty="0">
                <a:effectLst/>
              </a:rPr>
              <a:t>	</a:t>
            </a:r>
            <a:r>
              <a:rPr lang="en-US" sz="2100" b="1" i="1" dirty="0" smtClean="0">
                <a:solidFill>
                  <a:srgbClr val="FF0000"/>
                </a:solidFill>
                <a:effectLst/>
              </a:rPr>
              <a:t>Implementation </a:t>
            </a:r>
            <a:r>
              <a:rPr lang="en-US" sz="2100" b="1" i="1" dirty="0">
                <a:solidFill>
                  <a:srgbClr val="FF0000"/>
                </a:solidFill>
                <a:effectLst/>
              </a:rPr>
              <a:t>is typically optimized </a:t>
            </a:r>
            <a:r>
              <a:rPr lang="en-US" sz="2100" dirty="0">
                <a:effectLst/>
              </a:rPr>
              <a:t>for the hardware the MPI runs on. </a:t>
            </a:r>
          </a:p>
          <a:p>
            <a:r>
              <a:rPr lang="en-US" b="1" i="1" dirty="0" smtClean="0">
                <a:solidFill>
                  <a:schemeClr val="tx1">
                    <a:lumMod val="85000"/>
                  </a:schemeClr>
                </a:solidFill>
                <a:effectLst/>
              </a:rPr>
              <a:t>Functionality:</a:t>
            </a:r>
            <a:r>
              <a:rPr lang="en-US" dirty="0">
                <a:solidFill>
                  <a:srgbClr val="FF0000"/>
                </a:solidFill>
                <a:effectLst/>
              </a:rPr>
              <a:t> </a:t>
            </a:r>
            <a:endParaRPr lang="en-US" dirty="0" smtClean="0">
              <a:solidFill>
                <a:srgbClr val="FF0000"/>
              </a:solidFill>
              <a:effectLst/>
            </a:endParaRPr>
          </a:p>
          <a:p>
            <a:pPr marL="36900" indent="0">
              <a:buNone/>
            </a:pPr>
            <a:r>
              <a:rPr lang="en-US" dirty="0">
                <a:effectLst/>
              </a:rPr>
              <a:t>	</a:t>
            </a:r>
            <a:r>
              <a:rPr lang="en-US" sz="2100" dirty="0" smtClean="0">
                <a:effectLst/>
              </a:rPr>
              <a:t>MPI </a:t>
            </a:r>
            <a:r>
              <a:rPr lang="en-US" sz="2100" dirty="0">
                <a:effectLst/>
              </a:rPr>
              <a:t>is </a:t>
            </a:r>
            <a:r>
              <a:rPr lang="en-US" sz="2100" b="1" i="1" dirty="0">
                <a:solidFill>
                  <a:srgbClr val="FF0000"/>
                </a:solidFill>
                <a:effectLst/>
              </a:rPr>
              <a:t>designed for high performance </a:t>
            </a:r>
            <a:r>
              <a:rPr lang="en-US" sz="2100" dirty="0">
                <a:effectLst/>
              </a:rPr>
              <a:t>on massively parallel machines and clusters. The basic </a:t>
            </a:r>
            <a:r>
              <a:rPr lang="en-US" sz="2100" dirty="0" smtClean="0">
                <a:effectLst/>
              </a:rPr>
              <a:t>	MPI-1 implementation </a:t>
            </a:r>
            <a:r>
              <a:rPr lang="en-US" sz="2100" dirty="0">
                <a:effectLst/>
              </a:rPr>
              <a:t>has more than 100 defined routines.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345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587" y="2816470"/>
            <a:ext cx="10353762" cy="97045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000" b="1" dirty="0">
                <a:latin typeface="+mj-lt"/>
              </a:rPr>
              <a:t>Remote Procedure Call (RPC</a:t>
            </a:r>
            <a:r>
              <a:rPr lang="en-US" sz="4000" b="1" dirty="0" smtClean="0">
                <a:latin typeface="+mj-lt"/>
              </a:rPr>
              <a:t>)</a:t>
            </a:r>
            <a:endParaRPr lang="en-IN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44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93076"/>
            <a:ext cx="10353762" cy="970450"/>
          </a:xfrm>
        </p:spPr>
        <p:txBody>
          <a:bodyPr/>
          <a:lstStyle/>
          <a:p>
            <a:pPr algn="l"/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77472"/>
            <a:ext cx="10353762" cy="4527674"/>
          </a:xfrm>
        </p:spPr>
        <p:txBody>
          <a:bodyPr>
            <a:normAutofit/>
          </a:bodyPr>
          <a:lstStyle/>
          <a:p>
            <a:r>
              <a:rPr lang="en-IN" sz="2400" dirty="0" smtClean="0"/>
              <a:t>Layered Protocols</a:t>
            </a:r>
          </a:p>
          <a:p>
            <a:r>
              <a:rPr lang="en-IN" sz="2400" dirty="0" smtClean="0"/>
              <a:t>Inter Process Communication (IPC)</a:t>
            </a:r>
          </a:p>
          <a:p>
            <a:pPr lvl="1"/>
            <a:r>
              <a:rPr lang="en-US" sz="2000" dirty="0" smtClean="0"/>
              <a:t>Message Passing Interface (MPI)</a:t>
            </a:r>
            <a:endParaRPr lang="en-US" sz="2000" dirty="0"/>
          </a:p>
          <a:p>
            <a:pPr lvl="1"/>
            <a:r>
              <a:rPr lang="en-US" sz="2000" dirty="0"/>
              <a:t>Remote Procedure Call (RPC)</a:t>
            </a:r>
          </a:p>
          <a:p>
            <a:pPr lvl="1"/>
            <a:r>
              <a:rPr lang="en-US" sz="2000" dirty="0"/>
              <a:t>Remote Object Invocation</a:t>
            </a:r>
          </a:p>
          <a:p>
            <a:pPr lvl="1"/>
            <a:r>
              <a:rPr lang="en-US" sz="2000" dirty="0"/>
              <a:t>Remote Method Invocation (</a:t>
            </a:r>
            <a:r>
              <a:rPr lang="en-US" sz="2000" dirty="0" smtClean="0"/>
              <a:t>RMI</a:t>
            </a:r>
            <a:r>
              <a:rPr lang="en-US" sz="2000" dirty="0"/>
              <a:t>)</a:t>
            </a:r>
            <a:endParaRPr lang="en-IN" sz="2000" dirty="0"/>
          </a:p>
          <a:p>
            <a:r>
              <a:rPr lang="en-US" sz="2400" dirty="0"/>
              <a:t>Message Oriented </a:t>
            </a:r>
            <a:r>
              <a:rPr lang="en-US" sz="2400" dirty="0" smtClean="0"/>
              <a:t>Communication</a:t>
            </a:r>
          </a:p>
          <a:p>
            <a:r>
              <a:rPr lang="en-US" sz="2400" dirty="0" smtClean="0"/>
              <a:t>Stream </a:t>
            </a:r>
            <a:r>
              <a:rPr lang="en-US" sz="2400" dirty="0"/>
              <a:t>Oriented </a:t>
            </a:r>
            <a:r>
              <a:rPr lang="en-US" sz="2400" dirty="0" smtClean="0"/>
              <a:t>Communication</a:t>
            </a:r>
          </a:p>
          <a:p>
            <a:r>
              <a:rPr lang="en-US" sz="2400" dirty="0" smtClean="0"/>
              <a:t>Group </a:t>
            </a:r>
            <a:r>
              <a:rPr lang="en-IN" sz="2400" dirty="0" smtClean="0"/>
              <a:t>Communication </a:t>
            </a:r>
            <a:r>
              <a:rPr lang="en-IN" sz="2400" dirty="0"/>
              <a:t>	</a:t>
            </a:r>
          </a:p>
          <a:p>
            <a:endParaRPr lang="en-I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4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378069"/>
            <a:ext cx="10533790" cy="6075485"/>
          </a:xfrm>
        </p:spPr>
        <p:txBody>
          <a:bodyPr>
            <a:normAutofit/>
          </a:bodyPr>
          <a:lstStyle/>
          <a:p>
            <a:r>
              <a:rPr lang="en-US" sz="2200" dirty="0" smtClean="0">
                <a:effectLst/>
              </a:rPr>
              <a:t>RPC</a:t>
            </a:r>
            <a:r>
              <a:rPr lang="en-US" sz="2200" dirty="0">
                <a:effectLst/>
              </a:rPr>
              <a:t> is a powerful technique for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constructing distributed, client-server based applications</a:t>
            </a:r>
            <a:r>
              <a:rPr lang="en-US" sz="2200" dirty="0">
                <a:effectLst/>
              </a:rPr>
              <a:t>. </a:t>
            </a:r>
            <a:endParaRPr lang="en-US" sz="2200" dirty="0" smtClean="0">
              <a:effectLst/>
            </a:endParaRPr>
          </a:p>
          <a:p>
            <a:endParaRPr lang="en-US" sz="2200" dirty="0" smtClean="0">
              <a:effectLst/>
            </a:endParaRPr>
          </a:p>
          <a:p>
            <a:r>
              <a:rPr lang="en-US" sz="2200" dirty="0" smtClean="0">
                <a:effectLst/>
              </a:rPr>
              <a:t>It </a:t>
            </a:r>
            <a:r>
              <a:rPr lang="en-US" sz="2200" dirty="0">
                <a:effectLst/>
              </a:rPr>
              <a:t>is based on extending the conventional local procedure calling so that the 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called procedure need not exist in the same address space as the calling procedure</a:t>
            </a:r>
            <a:r>
              <a:rPr lang="en-US" sz="2200" dirty="0">
                <a:effectLst/>
              </a:rPr>
              <a:t>. </a:t>
            </a:r>
            <a:endParaRPr lang="en-US" sz="2200" dirty="0" smtClean="0">
              <a:effectLst/>
            </a:endParaRPr>
          </a:p>
          <a:p>
            <a:endParaRPr lang="en-US" sz="2200" dirty="0" smtClean="0">
              <a:effectLst/>
            </a:endParaRPr>
          </a:p>
          <a:p>
            <a:r>
              <a:rPr lang="en-US" sz="2200" dirty="0" smtClean="0">
                <a:effectLst/>
              </a:rPr>
              <a:t>RPC </a:t>
            </a:r>
            <a:r>
              <a:rPr lang="en-US" sz="2200" dirty="0">
                <a:effectLst/>
              </a:rPr>
              <a:t>mechanisms are used when a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computer program causes a procedure or subroutine to execute in a different address space</a:t>
            </a:r>
            <a:r>
              <a:rPr lang="en-US" sz="2200" dirty="0">
                <a:effectLst/>
              </a:rPr>
              <a:t>, which is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coded as a normal procedure call </a:t>
            </a:r>
            <a:r>
              <a:rPr lang="en-US" sz="2200" dirty="0">
                <a:effectLst/>
              </a:rPr>
              <a:t>without the programmer specifically coding the details for the remote interaction.</a:t>
            </a:r>
            <a:endParaRPr lang="en-IN" sz="2200" dirty="0"/>
          </a:p>
          <a:p>
            <a:endParaRPr lang="en-US" sz="2200" dirty="0" smtClean="0">
              <a:effectLst/>
            </a:endParaRPr>
          </a:p>
          <a:p>
            <a:r>
              <a:rPr lang="en-US" sz="2200" dirty="0" smtClean="0">
                <a:effectLst/>
              </a:rPr>
              <a:t>The </a:t>
            </a:r>
            <a:r>
              <a:rPr lang="en-US" sz="2200" dirty="0">
                <a:effectLst/>
              </a:rPr>
              <a:t>two processes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may be on the same system</a:t>
            </a:r>
            <a:r>
              <a:rPr lang="en-US" sz="2200" dirty="0">
                <a:effectLst/>
              </a:rPr>
              <a:t>, or they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may be on different systems </a:t>
            </a:r>
            <a:r>
              <a:rPr lang="en-US" sz="2200" dirty="0">
                <a:effectLst/>
              </a:rPr>
              <a:t>with a network connecting them</a:t>
            </a:r>
            <a:r>
              <a:rPr lang="en-US" sz="2200" dirty="0" smtClean="0">
                <a:effectLst/>
              </a:rPr>
              <a:t>.</a:t>
            </a:r>
          </a:p>
          <a:p>
            <a:endParaRPr lang="en-US" sz="2200" dirty="0" smtClean="0">
              <a:effectLst/>
            </a:endParaRPr>
          </a:p>
          <a:p>
            <a:r>
              <a:rPr lang="en-US" sz="2200" dirty="0" smtClean="0">
                <a:effectLst/>
              </a:rPr>
              <a:t>A program executing on </a:t>
            </a:r>
            <a:r>
              <a:rPr lang="en-US" sz="2200" b="1" i="1" dirty="0" smtClean="0">
                <a:solidFill>
                  <a:srgbClr val="FF0000"/>
                </a:solidFill>
                <a:effectLst/>
              </a:rPr>
              <a:t>machine A calls a Procedure or Function located at machine B</a:t>
            </a:r>
            <a:r>
              <a:rPr lang="en-US" sz="2200" dirty="0" smtClean="0">
                <a:effectLst/>
              </a:rPr>
              <a:t>.</a:t>
            </a:r>
          </a:p>
          <a:p>
            <a:pPr marL="36900" indent="0">
              <a:buNone/>
            </a:pP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626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First the </a:t>
            </a:r>
            <a:r>
              <a:rPr lang="en-US" sz="2400" dirty="0"/>
              <a:t>caller </a:t>
            </a:r>
            <a:r>
              <a:rPr lang="en-US" sz="2400" b="1" i="1" dirty="0">
                <a:solidFill>
                  <a:srgbClr val="FF0000"/>
                </a:solidFill>
              </a:rPr>
              <a:t>process sends a call </a:t>
            </a:r>
            <a:r>
              <a:rPr lang="en-US" sz="2400" b="1" i="1" dirty="0" smtClean="0">
                <a:solidFill>
                  <a:srgbClr val="FF0000"/>
                </a:solidFill>
              </a:rPr>
              <a:t>message with procedure </a:t>
            </a:r>
            <a:r>
              <a:rPr lang="en-IN" sz="2400" b="1" i="1" dirty="0" smtClean="0">
                <a:solidFill>
                  <a:srgbClr val="FF0000"/>
                </a:solidFill>
              </a:rPr>
              <a:t>parameters</a:t>
            </a:r>
            <a:r>
              <a:rPr lang="en-IN" sz="2400" dirty="0" smtClean="0"/>
              <a:t> to the server process.</a:t>
            </a:r>
          </a:p>
          <a:p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b="1" i="1" dirty="0" smtClean="0">
                <a:solidFill>
                  <a:srgbClr val="FF0000"/>
                </a:solidFill>
              </a:rPr>
              <a:t>caller process suspends itself </a:t>
            </a:r>
            <a:r>
              <a:rPr lang="en-IN" sz="2400" dirty="0" smtClean="0"/>
              <a:t>to wait for the reply.</a:t>
            </a:r>
          </a:p>
          <a:p>
            <a:endParaRPr lang="en-IN" sz="2400" dirty="0" smtClean="0"/>
          </a:p>
          <a:p>
            <a:r>
              <a:rPr lang="en-IN" sz="2400" dirty="0" smtClean="0"/>
              <a:t>A process on the server side </a:t>
            </a:r>
            <a:r>
              <a:rPr lang="en-IN" sz="2400" b="1" i="1" dirty="0" smtClean="0">
                <a:solidFill>
                  <a:srgbClr val="FF0000"/>
                </a:solidFill>
              </a:rPr>
              <a:t>extracts the procedure parameters, computes the results and sends a reply</a:t>
            </a:r>
            <a:r>
              <a:rPr lang="en-IN" sz="2400" dirty="0" smtClean="0"/>
              <a:t> back to the caller procedure.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13795" y="536302"/>
            <a:ext cx="5056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>
                    <a:lumMod val="85000"/>
                  </a:schemeClr>
                </a:solidFill>
              </a:rPr>
              <a:t>Basic RPC </a:t>
            </a:r>
            <a:r>
              <a:rPr lang="en-IN" sz="3600" dirty="0" smtClean="0">
                <a:solidFill>
                  <a:schemeClr val="tx1">
                    <a:lumMod val="85000"/>
                  </a:schemeClr>
                </a:solidFill>
              </a:rPr>
              <a:t>Operation</a:t>
            </a:r>
            <a:endParaRPr lang="en-IN" sz="36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7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00454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dirty="0"/>
              <a:t>Basic RPC Model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791" y="1705708"/>
            <a:ext cx="8299770" cy="41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1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5098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/>
              <a:t>How RPC Works?: RPC Operation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476" y="1731963"/>
            <a:ext cx="679152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79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89" y="489190"/>
            <a:ext cx="10353762" cy="630115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>
                <a:effectLst/>
              </a:rPr>
              <a:t>RPC </a:t>
            </a:r>
            <a:r>
              <a:rPr lang="en-IN" b="1" dirty="0" smtClean="0">
                <a:effectLst/>
              </a:rPr>
              <a:t>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988" y="1556237"/>
            <a:ext cx="10353763" cy="4580794"/>
          </a:xfrm>
        </p:spPr>
        <p:txBody>
          <a:bodyPr/>
          <a:lstStyle/>
          <a:p>
            <a:r>
              <a:rPr lang="en-US" sz="2200" dirty="0">
                <a:effectLst/>
              </a:rPr>
              <a:t>RPC architecture has mainly five components of the program: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>
                <a:effectLst/>
              </a:rPr>
              <a:t>Client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>
                <a:effectLst/>
              </a:rPr>
              <a:t>Client Stub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>
                <a:effectLst/>
              </a:rPr>
              <a:t>RPC </a:t>
            </a:r>
            <a:r>
              <a:rPr lang="en-US" sz="2400" b="1" i="1" dirty="0" smtClean="0">
                <a:effectLst/>
              </a:rPr>
              <a:t>Runtime (Network Routines)</a:t>
            </a:r>
            <a:endParaRPr lang="en-US" sz="2400" b="1" i="1" dirty="0">
              <a:effectLst/>
            </a:endParaRP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>
                <a:effectLst/>
              </a:rPr>
              <a:t>Server Stub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 smtClean="0">
                <a:effectLst/>
              </a:rPr>
              <a:t>Server</a:t>
            </a:r>
          </a:p>
          <a:p>
            <a:r>
              <a:rPr lang="en-US" sz="2200" dirty="0"/>
              <a:t>An instance of </a:t>
            </a:r>
            <a:r>
              <a:rPr lang="en-US" sz="2200" b="1" i="1" dirty="0">
                <a:solidFill>
                  <a:srgbClr val="FF0000"/>
                </a:solidFill>
              </a:rPr>
              <a:t>client, client stub, and RPC runtime executes on the </a:t>
            </a:r>
            <a:r>
              <a:rPr lang="en-US" sz="2200" b="1" i="1" dirty="0" smtClean="0">
                <a:solidFill>
                  <a:srgbClr val="FF0000"/>
                </a:solidFill>
              </a:rPr>
              <a:t>client machine</a:t>
            </a:r>
            <a:r>
              <a:rPr lang="en-US" sz="2200" dirty="0"/>
              <a:t>, while a </a:t>
            </a:r>
            <a:r>
              <a:rPr lang="en-US" sz="2200" b="1" i="1" dirty="0">
                <a:solidFill>
                  <a:srgbClr val="FF0000"/>
                </a:solidFill>
              </a:rPr>
              <a:t>similar separate instance executes on the server machine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b="1" i="1" dirty="0" smtClean="0">
                <a:solidFill>
                  <a:srgbClr val="FF0000"/>
                </a:solidFill>
              </a:rPr>
              <a:t>caller process </a:t>
            </a:r>
            <a:r>
              <a:rPr lang="en-US" sz="2200" b="1" i="1" dirty="0">
                <a:solidFill>
                  <a:srgbClr val="FF0000"/>
                </a:solidFill>
              </a:rPr>
              <a:t>is the client </a:t>
            </a:r>
            <a:r>
              <a:rPr lang="en-US" sz="2200" dirty="0"/>
              <a:t>and the </a:t>
            </a:r>
            <a:r>
              <a:rPr lang="en-US" sz="2200" b="1" i="1" dirty="0">
                <a:solidFill>
                  <a:srgbClr val="FF0000"/>
                </a:solidFill>
              </a:rPr>
              <a:t>called process is the server</a:t>
            </a:r>
            <a:r>
              <a:rPr lang="en-US" sz="2200" dirty="0"/>
              <a:t>.</a:t>
            </a:r>
            <a:endParaRPr lang="en-US" sz="2200" b="1" i="1" dirty="0"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2712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78" r="4686"/>
          <a:stretch/>
        </p:blipFill>
        <p:spPr>
          <a:xfrm>
            <a:off x="1503485" y="62503"/>
            <a:ext cx="9082454" cy="67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93077"/>
            <a:ext cx="10353762" cy="586154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b="1" dirty="0">
                <a:effectLst/>
              </a:rPr>
              <a:t>How RPC Works</a:t>
            </a:r>
            <a:r>
              <a:rPr lang="en-IN" sz="3600" b="1" dirty="0" smtClean="0">
                <a:effectLst/>
              </a:rPr>
              <a:t>?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160585"/>
            <a:ext cx="10454659" cy="5099538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Following steps take place during the RPC process</a:t>
            </a:r>
            <a:r>
              <a:rPr lang="en-US" b="1" dirty="0" smtClean="0">
                <a:effectLst/>
              </a:rPr>
              <a:t>: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200" dirty="0" smtClean="0">
                <a:effectLst/>
                <a:sym typeface="Wingdings" panose="05000000000000000000" pitchFamily="2" charset="2"/>
              </a:rPr>
              <a:t></a:t>
            </a:r>
            <a:r>
              <a:rPr lang="en-US" sz="2200" dirty="0" smtClean="0">
                <a:effectLst/>
              </a:rPr>
              <a:t>The </a:t>
            </a:r>
            <a:r>
              <a:rPr lang="en-US" sz="2200" b="1" i="1" dirty="0" smtClean="0">
                <a:solidFill>
                  <a:srgbClr val="FF0000"/>
                </a:solidFill>
                <a:effectLst/>
              </a:rPr>
              <a:t>CLIENT calls a local procedure, the CLIENT STUB</a:t>
            </a:r>
            <a:r>
              <a:rPr lang="en-US" sz="2200" dirty="0" smtClean="0">
                <a:effectLst/>
              </a:rPr>
              <a:t>. For the client it appears as if the client stub is the actual server procedure, which it has called.</a:t>
            </a:r>
            <a:r>
              <a:rPr lang="en-US" sz="2200" dirty="0">
                <a:effectLst/>
              </a:rPr>
              <a:t> </a:t>
            </a:r>
            <a:endParaRPr lang="en-US" sz="2200" dirty="0" smtClean="0">
              <a:effectLst/>
            </a:endParaRPr>
          </a:p>
          <a:p>
            <a:pPr marL="36900" indent="0">
              <a:buNone/>
            </a:pPr>
            <a:r>
              <a:rPr lang="en-US" sz="2200" dirty="0">
                <a:effectLst/>
              </a:rPr>
              <a:t>	</a:t>
            </a:r>
            <a:r>
              <a:rPr lang="en-US" sz="2200" dirty="0" smtClean="0">
                <a:effectLst/>
                <a:sym typeface="Wingdings" panose="05000000000000000000" pitchFamily="2" charset="2"/>
              </a:rPr>
              <a:t> </a:t>
            </a:r>
            <a:r>
              <a:rPr lang="en-US" sz="2200" b="1" i="1" dirty="0" smtClean="0"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STUB packages the arguments</a:t>
            </a:r>
            <a:r>
              <a:rPr lang="en-US" sz="2200" dirty="0" smtClean="0">
                <a:effectLst/>
                <a:sym typeface="Wingdings" panose="05000000000000000000" pitchFamily="2" charset="2"/>
              </a:rPr>
              <a:t> for the remote procedure in a standard format.</a:t>
            </a:r>
          </a:p>
          <a:p>
            <a:pPr marL="36900" indent="0">
              <a:buNone/>
            </a:pPr>
            <a:r>
              <a:rPr lang="en-US" sz="2200" dirty="0">
                <a:effectLst/>
                <a:sym typeface="Wingdings" panose="05000000000000000000" pitchFamily="2" charset="2"/>
              </a:rPr>
              <a:t>	</a:t>
            </a:r>
            <a:r>
              <a:rPr lang="en-US" sz="2200" dirty="0" smtClean="0">
                <a:effectLst/>
                <a:sym typeface="Wingdings" panose="05000000000000000000" pitchFamily="2" charset="2"/>
              </a:rPr>
              <a:t> Packaging the Client’s arguments into a network message is called as 	</a:t>
            </a:r>
            <a:r>
              <a:rPr lang="en-US" sz="2200" b="1" i="1" dirty="0" smtClean="0"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MARSHALLING</a:t>
            </a:r>
          </a:p>
          <a:p>
            <a:pPr marL="36900" indent="0">
              <a:buNone/>
            </a:pPr>
            <a:endParaRPr lang="en-US" sz="2200" b="1" i="1" dirty="0" smtClean="0">
              <a:solidFill>
                <a:srgbClr val="FF0000"/>
              </a:solidFill>
              <a:effectLst/>
            </a:endParaRPr>
          </a:p>
          <a:p>
            <a:pPr marL="494100" indent="-457200">
              <a:buFont typeface="+mj-lt"/>
              <a:buAutoNum type="arabicPeriod" startAt="2"/>
            </a:pPr>
            <a:r>
              <a:rPr lang="en-US" dirty="0" smtClean="0"/>
              <a:t>CLIENT STUB </a:t>
            </a:r>
            <a:r>
              <a:rPr lang="en-US" b="1" i="1" dirty="0" smtClean="0">
                <a:solidFill>
                  <a:srgbClr val="FF0000"/>
                </a:solidFill>
              </a:rPr>
              <a:t>sends </a:t>
            </a:r>
            <a:r>
              <a:rPr lang="en-US" b="1" i="1" dirty="0">
                <a:solidFill>
                  <a:srgbClr val="FF0000"/>
                </a:solidFill>
              </a:rPr>
              <a:t>the network messages to the remote </a:t>
            </a:r>
            <a:r>
              <a:rPr lang="en-US" b="1" i="1" dirty="0" smtClean="0">
                <a:solidFill>
                  <a:srgbClr val="FF0000"/>
                </a:solidFill>
              </a:rPr>
              <a:t>system</a:t>
            </a:r>
            <a:r>
              <a:rPr lang="en-US" dirty="0" smtClean="0"/>
              <a:t> via system call to the local kernel.</a:t>
            </a:r>
          </a:p>
          <a:p>
            <a:pPr marL="494100" indent="-457200">
              <a:buFont typeface="+mj-lt"/>
              <a:buAutoNum type="arabicPeriod" startAt="2"/>
            </a:pPr>
            <a:endParaRPr lang="en-US" sz="2200" dirty="0">
              <a:effectLst/>
            </a:endParaRPr>
          </a:p>
          <a:p>
            <a:pPr marL="494100" indent="-457200">
              <a:buFont typeface="+mj-lt"/>
              <a:buAutoNum type="arabicPeriod" startAt="2"/>
            </a:pPr>
            <a:r>
              <a:rPr lang="en-US" sz="2200" dirty="0" smtClean="0">
                <a:effectLst/>
              </a:rPr>
              <a:t>Message is transferred to the remote system via </a:t>
            </a:r>
            <a:r>
              <a:rPr lang="en-US" sz="2200" b="1" i="1" dirty="0" smtClean="0">
                <a:solidFill>
                  <a:srgbClr val="FF0000"/>
                </a:solidFill>
                <a:effectLst/>
              </a:rPr>
              <a:t>connection oriented or a connection less protocol</a:t>
            </a:r>
            <a:r>
              <a:rPr lang="en-US" sz="2200" dirty="0" smtClean="0">
                <a:effectLst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4087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756140"/>
            <a:ext cx="10217267" cy="5416060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 startAt="4"/>
            </a:pPr>
            <a:r>
              <a:rPr lang="en-US" sz="2200" dirty="0" smtClean="0"/>
              <a:t>The SERVER STUB procedure </a:t>
            </a:r>
            <a:r>
              <a:rPr lang="en-US" sz="2200" dirty="0"/>
              <a:t>waits on the remote system for </a:t>
            </a:r>
            <a:r>
              <a:rPr lang="en-US" sz="2200" dirty="0" smtClean="0"/>
              <a:t>the clients request and </a:t>
            </a:r>
            <a:r>
              <a:rPr lang="en-US" sz="2200" b="1" i="1" dirty="0" smtClean="0">
                <a:solidFill>
                  <a:srgbClr val="FF0000"/>
                </a:solidFill>
              </a:rPr>
              <a:t>UNMARSHALLS the arguments </a:t>
            </a:r>
            <a:r>
              <a:rPr lang="en-US" sz="2200" dirty="0" smtClean="0"/>
              <a:t>from it.</a:t>
            </a:r>
          </a:p>
          <a:p>
            <a:pPr marL="494100" indent="-457200">
              <a:buFont typeface="+mj-lt"/>
              <a:buAutoNum type="arabicPeriod" startAt="4"/>
            </a:pPr>
            <a:r>
              <a:rPr lang="en-US" sz="2200" dirty="0"/>
              <a:t>The </a:t>
            </a:r>
            <a:r>
              <a:rPr lang="en-US" sz="2200" b="1" i="1" dirty="0">
                <a:solidFill>
                  <a:srgbClr val="FF0000"/>
                </a:solidFill>
              </a:rPr>
              <a:t>server stub executes a local procedure call </a:t>
            </a:r>
            <a:r>
              <a:rPr lang="en-US" sz="2200" dirty="0"/>
              <a:t>to invoke </a:t>
            </a:r>
            <a:r>
              <a:rPr lang="en-US" sz="2200" dirty="0" smtClean="0"/>
              <a:t>the </a:t>
            </a:r>
            <a:r>
              <a:rPr lang="en-IN" sz="2200" dirty="0"/>
              <a:t>actual server </a:t>
            </a:r>
            <a:r>
              <a:rPr lang="en-IN" sz="2200" dirty="0" smtClean="0"/>
              <a:t>function by </a:t>
            </a:r>
            <a:r>
              <a:rPr lang="en-US" sz="2200" b="1" i="1" dirty="0" smtClean="0">
                <a:solidFill>
                  <a:srgbClr val="FF0000"/>
                </a:solidFill>
              </a:rPr>
              <a:t>passing </a:t>
            </a:r>
            <a:r>
              <a:rPr lang="en-US" sz="2200" b="1" i="1" dirty="0">
                <a:solidFill>
                  <a:srgbClr val="FF0000"/>
                </a:solidFill>
              </a:rPr>
              <a:t>it the arguments</a:t>
            </a:r>
            <a:r>
              <a:rPr lang="en-US" sz="2200" dirty="0"/>
              <a:t> that it </a:t>
            </a:r>
            <a:r>
              <a:rPr lang="en-US" sz="2200" dirty="0" smtClean="0"/>
              <a:t>received </a:t>
            </a:r>
            <a:r>
              <a:rPr lang="en-US" sz="2200" dirty="0"/>
              <a:t>from the client </a:t>
            </a:r>
            <a:r>
              <a:rPr lang="en-US" sz="2200" dirty="0" smtClean="0"/>
              <a:t>stub.</a:t>
            </a:r>
          </a:p>
          <a:p>
            <a:pPr marL="494100" indent="-457200">
              <a:buFont typeface="+mj-lt"/>
              <a:buAutoNum type="arabicPeriod" startAt="4"/>
            </a:pPr>
            <a:r>
              <a:rPr lang="en-US" sz="2200" dirty="0"/>
              <a:t>When the server procedure is completed, it </a:t>
            </a:r>
            <a:r>
              <a:rPr lang="en-US" sz="2200" b="1" i="1" dirty="0">
                <a:solidFill>
                  <a:srgbClr val="FF0000"/>
                </a:solidFill>
              </a:rPr>
              <a:t>sends the return </a:t>
            </a:r>
            <a:r>
              <a:rPr lang="en-US" sz="2200" b="1" i="1" dirty="0" smtClean="0">
                <a:solidFill>
                  <a:srgbClr val="FF0000"/>
                </a:solidFill>
              </a:rPr>
              <a:t>values back </a:t>
            </a:r>
            <a:r>
              <a:rPr lang="en-US" sz="2200" b="1" i="1" dirty="0">
                <a:solidFill>
                  <a:srgbClr val="FF0000"/>
                </a:solidFill>
              </a:rPr>
              <a:t>to the server </a:t>
            </a:r>
            <a:r>
              <a:rPr lang="en-US" sz="2200" b="1" i="1" dirty="0" smtClean="0">
                <a:solidFill>
                  <a:srgbClr val="FF0000"/>
                </a:solidFill>
              </a:rPr>
              <a:t>stub</a:t>
            </a:r>
            <a:r>
              <a:rPr lang="en-US" sz="2200" dirty="0" smtClean="0"/>
              <a:t>.</a:t>
            </a:r>
          </a:p>
          <a:p>
            <a:pPr marL="494100" indent="-457200">
              <a:buFont typeface="+mj-lt"/>
              <a:buAutoNum type="arabicPeriod" startAt="4"/>
            </a:pPr>
            <a:r>
              <a:rPr lang="en-US" sz="2200" dirty="0" smtClean="0"/>
              <a:t>The </a:t>
            </a:r>
            <a:r>
              <a:rPr lang="en-US" sz="2200" dirty="0"/>
              <a:t>server stub </a:t>
            </a:r>
            <a:r>
              <a:rPr lang="en-US" sz="2200" b="1" i="1" dirty="0">
                <a:solidFill>
                  <a:srgbClr val="FF0000"/>
                </a:solidFill>
              </a:rPr>
              <a:t>converts the return values, marshals them </a:t>
            </a:r>
            <a:r>
              <a:rPr lang="en-US" sz="2200" dirty="0"/>
              <a:t>into one or more </a:t>
            </a:r>
            <a:r>
              <a:rPr lang="en-US" sz="2200" dirty="0" smtClean="0"/>
              <a:t>network messages</a:t>
            </a:r>
            <a:r>
              <a:rPr lang="en-US" sz="2200" dirty="0"/>
              <a:t>, and </a:t>
            </a:r>
            <a:r>
              <a:rPr lang="en-US" sz="2200" b="1" i="1" dirty="0">
                <a:solidFill>
                  <a:srgbClr val="FF0000"/>
                </a:solidFill>
              </a:rPr>
              <a:t>sends them back to the client stub</a:t>
            </a:r>
            <a:r>
              <a:rPr lang="en-US" sz="2200" dirty="0" smtClean="0"/>
              <a:t>.</a:t>
            </a:r>
          </a:p>
          <a:p>
            <a:pPr marL="494100" indent="-457200">
              <a:buFont typeface="+mj-lt"/>
              <a:buAutoNum type="arabicPeriod" startAt="4"/>
            </a:pPr>
            <a:r>
              <a:rPr lang="en-US" sz="2200" dirty="0"/>
              <a:t>The messages are transmitted across the network back to the client </a:t>
            </a:r>
            <a:r>
              <a:rPr lang="en-US" sz="2200" dirty="0" smtClean="0"/>
              <a:t>stub.</a:t>
            </a:r>
          </a:p>
          <a:p>
            <a:pPr marL="494100" indent="-457200">
              <a:buFont typeface="+mj-lt"/>
              <a:buAutoNum type="arabicPeriod" startAt="4"/>
            </a:pPr>
            <a:r>
              <a:rPr lang="en-US" sz="2200" dirty="0"/>
              <a:t>The </a:t>
            </a:r>
            <a:r>
              <a:rPr lang="en-US" sz="2200" b="1" i="1" dirty="0">
                <a:solidFill>
                  <a:srgbClr val="FF0000"/>
                </a:solidFill>
              </a:rPr>
              <a:t>client stub reads the network messages from the local </a:t>
            </a:r>
            <a:r>
              <a:rPr lang="en-US" sz="2200" b="1" i="1" dirty="0" smtClean="0">
                <a:solidFill>
                  <a:srgbClr val="FF0000"/>
                </a:solidFill>
              </a:rPr>
              <a:t>kernel</a:t>
            </a:r>
            <a:r>
              <a:rPr lang="en-US" sz="2200" dirty="0" smtClean="0"/>
              <a:t>.</a:t>
            </a:r>
          </a:p>
          <a:p>
            <a:pPr marL="494100" indent="-457200">
              <a:buFont typeface="+mj-lt"/>
              <a:buAutoNum type="arabicPeriod" startAt="4"/>
            </a:pPr>
            <a:r>
              <a:rPr lang="en-US" sz="2200" dirty="0"/>
              <a:t>After converting the return values, the </a:t>
            </a:r>
            <a:r>
              <a:rPr lang="en-US" sz="2200" b="1" i="1" dirty="0">
                <a:solidFill>
                  <a:srgbClr val="FF0000"/>
                </a:solidFill>
              </a:rPr>
              <a:t>client stub returns to the client </a:t>
            </a:r>
            <a:r>
              <a:rPr lang="en-US" sz="2200" b="1" i="1" dirty="0" smtClean="0">
                <a:solidFill>
                  <a:srgbClr val="FF0000"/>
                </a:solidFill>
              </a:rPr>
              <a:t>function.</a:t>
            </a:r>
            <a:endParaRPr lang="en-IN" sz="2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34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19454"/>
            <a:ext cx="10353762" cy="770792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/>
              <a:t>RPC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80393"/>
            <a:ext cx="10353762" cy="4888522"/>
          </a:xfrm>
        </p:spPr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now discuss the format of RPC </a:t>
            </a:r>
            <a:r>
              <a:rPr lang="en-US" dirty="0" smtClean="0"/>
              <a:t>messages </a:t>
            </a:r>
            <a:r>
              <a:rPr lang="en-US" dirty="0"/>
              <a:t>and how RPCs can be </a:t>
            </a:r>
            <a:r>
              <a:rPr lang="en-US" dirty="0" smtClean="0"/>
              <a:t>implemented.</a:t>
            </a:r>
          </a:p>
          <a:p>
            <a:pPr lvl="1"/>
            <a:r>
              <a:rPr lang="en-US" sz="2600" b="1" i="1" dirty="0">
                <a:solidFill>
                  <a:srgbClr val="FF0000"/>
                </a:solidFill>
              </a:rPr>
              <a:t>RPC Messages </a:t>
            </a:r>
            <a:endParaRPr lang="en-US" sz="2600" b="1" i="1" dirty="0" smtClean="0">
              <a:solidFill>
                <a:srgbClr val="FF0000"/>
              </a:solidFill>
            </a:endParaRPr>
          </a:p>
          <a:p>
            <a:pPr lvl="1"/>
            <a:r>
              <a:rPr lang="en-IN" sz="2600" b="1" i="1" dirty="0">
                <a:solidFill>
                  <a:srgbClr val="FF0000"/>
                </a:solidFill>
              </a:rPr>
              <a:t>Parameter Passing </a:t>
            </a:r>
            <a:r>
              <a:rPr lang="en-IN" sz="2600" b="1" i="1" dirty="0" smtClean="0">
                <a:solidFill>
                  <a:srgbClr val="FF0000"/>
                </a:solidFill>
              </a:rPr>
              <a:t>Semantics</a:t>
            </a:r>
          </a:p>
          <a:p>
            <a:pPr lvl="1"/>
            <a:r>
              <a:rPr lang="en-IN" sz="2600" b="1" i="1" dirty="0">
                <a:solidFill>
                  <a:srgbClr val="FF0000"/>
                </a:solidFill>
              </a:rPr>
              <a:t>RPC Communication </a:t>
            </a:r>
            <a:endParaRPr lang="en-IN" sz="2600" b="1" i="1" dirty="0" smtClean="0">
              <a:solidFill>
                <a:srgbClr val="FF0000"/>
              </a:solidFill>
            </a:endParaRPr>
          </a:p>
          <a:p>
            <a:pPr lvl="1"/>
            <a:r>
              <a:rPr lang="en-IN" sz="2600" b="1" i="1" dirty="0" smtClean="0">
                <a:solidFill>
                  <a:srgbClr val="FF0000"/>
                </a:solidFill>
              </a:rPr>
              <a:t>Server Management</a:t>
            </a:r>
          </a:p>
          <a:p>
            <a:pPr lvl="1"/>
            <a:r>
              <a:rPr lang="en-IN" sz="2600" b="1" i="1" dirty="0" smtClean="0">
                <a:solidFill>
                  <a:srgbClr val="FF0000"/>
                </a:solidFill>
              </a:rPr>
              <a:t>RPC Issues </a:t>
            </a:r>
            <a:endParaRPr lang="en-US" sz="2600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00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08438"/>
            <a:ext cx="10353762" cy="542192"/>
          </a:xfrm>
        </p:spPr>
        <p:txBody>
          <a:bodyPr>
            <a:no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</a:rPr>
              <a:t>1. RPC </a:t>
            </a:r>
            <a:r>
              <a:rPr lang="en-IN" sz="3600" b="1" dirty="0">
                <a:solidFill>
                  <a:srgbClr val="FF0000"/>
                </a:solidFill>
              </a:rPr>
              <a:t>Messages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738553"/>
            <a:ext cx="10353762" cy="620737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During an RPC operation, the </a:t>
            </a:r>
            <a:r>
              <a:rPr lang="en-US" sz="2200" b="1" i="1" dirty="0">
                <a:solidFill>
                  <a:srgbClr val="FF0000"/>
                </a:solidFill>
              </a:rPr>
              <a:t>execution commences with the client making a request to execute the RPC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0000"/>
                </a:solidFill>
              </a:rPr>
              <a:t>server executes the RPC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rgbClr val="FF0000"/>
                </a:solidFill>
              </a:rPr>
              <a:t>returns the result to the client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Based </a:t>
            </a:r>
            <a:r>
              <a:rPr lang="en-US" sz="2200" dirty="0"/>
              <a:t>on the mode of communication between the client and the server, the two types of RPC messages </a:t>
            </a:r>
            <a:r>
              <a:rPr lang="en-US" sz="2200" dirty="0" smtClean="0"/>
              <a:t>are : 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sz="2200" b="1" i="1" dirty="0" smtClean="0">
                <a:solidFill>
                  <a:srgbClr val="FF0000"/>
                </a:solidFill>
              </a:rPr>
              <a:t>Request </a:t>
            </a:r>
            <a:r>
              <a:rPr lang="en-US" sz="2200" b="1" i="1" dirty="0">
                <a:solidFill>
                  <a:srgbClr val="FF0000"/>
                </a:solidFill>
              </a:rPr>
              <a:t>or call messages 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from the client to the server, requesting RPC execution. 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sz="2200" b="1" i="1" dirty="0" smtClean="0">
                <a:solidFill>
                  <a:srgbClr val="FF0000"/>
                </a:solidFill>
              </a:rPr>
              <a:t>Reply </a:t>
            </a:r>
            <a:r>
              <a:rPr lang="en-US" sz="2200" b="1" i="1" dirty="0">
                <a:solidFill>
                  <a:srgbClr val="FF0000"/>
                </a:solidFill>
              </a:rPr>
              <a:t>messages 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from the server to the client to return the RPC result. </a:t>
            </a:r>
            <a:endParaRPr lang="en-US" sz="2200" dirty="0" smtClean="0">
              <a:solidFill>
                <a:schemeClr val="tx1">
                  <a:lumMod val="85000"/>
                </a:schemeClr>
              </a:solidFill>
            </a:endParaRPr>
          </a:p>
          <a:p>
            <a:pPr marL="907200" lvl="1" indent="-457200">
              <a:buFont typeface="+mj-lt"/>
              <a:buAutoNum type="arabicPeriod"/>
            </a:pPr>
            <a:endParaRPr lang="en-US" sz="2200" b="1" i="1" dirty="0">
              <a:solidFill>
                <a:srgbClr val="FF0000"/>
              </a:solidFill>
            </a:endParaRPr>
          </a:p>
          <a:p>
            <a:pPr marL="907200" lvl="1" indent="-457200">
              <a:buFont typeface="+mj-lt"/>
              <a:buAutoNum type="arabicPeriod"/>
            </a:pPr>
            <a:endParaRPr lang="en-US" sz="2200" b="1" i="1" dirty="0" smtClean="0">
              <a:solidFill>
                <a:srgbClr val="FF0000"/>
              </a:solidFill>
            </a:endParaRPr>
          </a:p>
          <a:p>
            <a:pPr marL="907200" lvl="1" indent="-457200">
              <a:buFont typeface="+mj-lt"/>
              <a:buAutoNum type="arabicPeriod"/>
            </a:pPr>
            <a:endParaRPr lang="en-US" sz="2200" b="1" i="1" dirty="0">
              <a:solidFill>
                <a:srgbClr val="FF0000"/>
              </a:solidFill>
            </a:endParaRPr>
          </a:p>
          <a:p>
            <a:pPr marL="450000" lvl="1" indent="0">
              <a:buNone/>
            </a:pPr>
            <a:endParaRPr lang="en-IN" sz="2200" b="1" i="1" dirty="0">
              <a:solidFill>
                <a:srgbClr val="FF0000"/>
              </a:solidFill>
            </a:endParaRPr>
          </a:p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RPC System Protocol defines the message format</a:t>
            </a:r>
            <a:r>
              <a:rPr lang="en-US" dirty="0"/>
              <a:t>.</a:t>
            </a:r>
          </a:p>
          <a:p>
            <a:r>
              <a:rPr lang="en-US" dirty="0"/>
              <a:t>This </a:t>
            </a:r>
            <a:r>
              <a:rPr lang="en-US" b="1" i="1" dirty="0">
                <a:solidFill>
                  <a:srgbClr val="FF0000"/>
                </a:solidFill>
              </a:rPr>
              <a:t>protocol is independent of the TRANSPORT protocol</a:t>
            </a:r>
            <a:r>
              <a:rPr lang="en-US" dirty="0"/>
              <a:t>, </a:t>
            </a:r>
            <a:r>
              <a:rPr lang="en-US" dirty="0" err="1"/>
              <a:t>i.e</a:t>
            </a:r>
            <a:r>
              <a:rPr lang="en-US" dirty="0"/>
              <a:t> the client need not know how the message is transmitted from one process to another. 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784" t="57843" r="36814" b="28475"/>
          <a:stretch/>
        </p:blipFill>
        <p:spPr>
          <a:xfrm>
            <a:off x="3364027" y="3754315"/>
            <a:ext cx="5453297" cy="173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587" y="931984"/>
            <a:ext cx="10353762" cy="4712677"/>
          </a:xfrm>
        </p:spPr>
        <p:txBody>
          <a:bodyPr>
            <a:normAutofit/>
          </a:bodyPr>
          <a:lstStyle/>
          <a:p>
            <a:r>
              <a:rPr lang="en-US" sz="2200" dirty="0">
                <a:effectLst/>
              </a:rPr>
              <a:t>Due to the absence of shared memory,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all communication in distributed systems is based on message passing</a:t>
            </a:r>
            <a:r>
              <a:rPr lang="en-US" sz="2200" dirty="0">
                <a:effectLst/>
              </a:rPr>
              <a:t>. </a:t>
            </a:r>
            <a:endParaRPr lang="en-US" sz="2200" dirty="0" smtClean="0">
              <a:effectLst/>
            </a:endParaRPr>
          </a:p>
          <a:p>
            <a:endParaRPr lang="en-US" sz="2200" dirty="0" smtClean="0">
              <a:effectLst/>
            </a:endParaRPr>
          </a:p>
          <a:p>
            <a:r>
              <a:rPr lang="en-US" sz="2200" dirty="0" smtClean="0">
                <a:effectLst/>
              </a:rPr>
              <a:t>When </a:t>
            </a:r>
            <a:r>
              <a:rPr lang="en-US" sz="2200" dirty="0">
                <a:effectLst/>
              </a:rPr>
              <a:t>process A wants to communicate with process B, it first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builds a message in its own address space</a:t>
            </a:r>
            <a:r>
              <a:rPr lang="en-US" sz="2200" dirty="0">
                <a:effectLst/>
              </a:rPr>
              <a:t>. Then it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executes a system call </a:t>
            </a:r>
            <a:r>
              <a:rPr lang="en-US" sz="2200" dirty="0">
                <a:effectLst/>
              </a:rPr>
              <a:t>that causes the operating system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to fetch the message and send it over the network to </a:t>
            </a:r>
            <a:r>
              <a:rPr lang="en-US" sz="2200" b="1" i="1" dirty="0" smtClean="0">
                <a:solidFill>
                  <a:srgbClr val="FF0000"/>
                </a:solidFill>
                <a:effectLst/>
              </a:rPr>
              <a:t>node B</a:t>
            </a:r>
            <a:r>
              <a:rPr lang="en-US" sz="2200" dirty="0">
                <a:effectLst/>
              </a:rPr>
              <a:t>. </a:t>
            </a:r>
            <a:endParaRPr lang="en-US" sz="2200" dirty="0" smtClean="0">
              <a:effectLst/>
            </a:endParaRPr>
          </a:p>
          <a:p>
            <a:endParaRPr lang="en-US" sz="2200" dirty="0" smtClean="0">
              <a:effectLst/>
            </a:endParaRPr>
          </a:p>
          <a:p>
            <a:r>
              <a:rPr lang="en-US" sz="2200" dirty="0" smtClean="0">
                <a:effectLst/>
              </a:rPr>
              <a:t>Although </a:t>
            </a:r>
            <a:r>
              <a:rPr lang="en-US" sz="2200" dirty="0">
                <a:effectLst/>
              </a:rPr>
              <a:t>this basic idea sounds simple enough, in order to prevent chaos, A and B have to agree on the meaning of the bits being sent</a:t>
            </a:r>
            <a:r>
              <a:rPr lang="en-US" sz="2200" dirty="0" smtClean="0">
                <a:effectLst/>
              </a:rPr>
              <a:t>.</a:t>
            </a:r>
          </a:p>
          <a:p>
            <a:endParaRPr lang="en-US" sz="2200" dirty="0">
              <a:effectLst/>
            </a:endParaRPr>
          </a:p>
          <a:p>
            <a:r>
              <a:rPr lang="en-IN" sz="2200" dirty="0" smtClean="0"/>
              <a:t>This is achieved with the help of </a:t>
            </a:r>
            <a:r>
              <a:rPr lang="en-IN" sz="2200" b="1" i="1" dirty="0" smtClean="0">
                <a:solidFill>
                  <a:srgbClr val="FF0000"/>
                </a:solidFill>
              </a:rPr>
              <a:t>Protocols</a:t>
            </a:r>
            <a:endParaRPr lang="en-IN" sz="2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2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30" t="46572" r="33039" b="18772"/>
          <a:stretch/>
        </p:blipFill>
        <p:spPr>
          <a:xfrm>
            <a:off x="1855179" y="1191769"/>
            <a:ext cx="8598876" cy="51528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58082" y="395626"/>
            <a:ext cx="55930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>
                <a:solidFill>
                  <a:schemeClr val="tx1">
                    <a:lumMod val="85000"/>
                  </a:schemeClr>
                </a:solidFill>
              </a:rPr>
              <a:t>RPC call/request message </a:t>
            </a:r>
          </a:p>
        </p:txBody>
      </p:sp>
    </p:spTree>
    <p:extLst>
      <p:ext uri="{BB962C8B-B14F-4D97-AF65-F5344CB8AC3E}">
        <p14:creationId xmlns:p14="http://schemas.microsoft.com/office/powerpoint/2010/main" val="1219638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063868"/>
            <a:ext cx="10353762" cy="5503985"/>
          </a:xfrm>
        </p:spPr>
        <p:txBody>
          <a:bodyPr/>
          <a:lstStyle/>
          <a:p>
            <a:r>
              <a:rPr lang="en-US" dirty="0"/>
              <a:t>The basic function of this </a:t>
            </a:r>
            <a:r>
              <a:rPr lang="en-US" dirty="0" smtClean="0"/>
              <a:t>message </a:t>
            </a:r>
            <a:r>
              <a:rPr lang="en-US" dirty="0"/>
              <a:t>is </a:t>
            </a:r>
            <a:r>
              <a:rPr lang="en-US" b="1" i="1" dirty="0">
                <a:solidFill>
                  <a:srgbClr val="FF0000"/>
                </a:solidFill>
              </a:rPr>
              <a:t>to </a:t>
            </a:r>
            <a:r>
              <a:rPr lang="en-US" b="1" i="1" dirty="0" smtClean="0">
                <a:solidFill>
                  <a:srgbClr val="FF0000"/>
                </a:solidFill>
              </a:rPr>
              <a:t>request </a:t>
            </a:r>
            <a:r>
              <a:rPr lang="en-US" b="1" i="1" dirty="0">
                <a:solidFill>
                  <a:srgbClr val="FF0000"/>
                </a:solidFill>
              </a:rPr>
              <a:t>the server to execute an RPC by </a:t>
            </a:r>
            <a:r>
              <a:rPr lang="en-US" b="1" i="1" dirty="0" smtClean="0">
                <a:solidFill>
                  <a:srgbClr val="FF0000"/>
                </a:solidFill>
              </a:rPr>
              <a:t>providing </a:t>
            </a:r>
            <a:r>
              <a:rPr lang="en-US" b="1" i="1" dirty="0">
                <a:solidFill>
                  <a:srgbClr val="FF0000"/>
                </a:solidFill>
              </a:rPr>
              <a:t>relevant </a:t>
            </a:r>
            <a:r>
              <a:rPr lang="en-US" b="1" i="1" dirty="0" smtClean="0">
                <a:solidFill>
                  <a:srgbClr val="FF0000"/>
                </a:solidFill>
              </a:rPr>
              <a:t>details in the message itself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o execute an RPC, details such as </a:t>
            </a:r>
            <a:r>
              <a:rPr lang="en-US" b="1" i="1" dirty="0" smtClean="0">
                <a:solidFill>
                  <a:srgbClr val="FF0000"/>
                </a:solidFill>
              </a:rPr>
              <a:t>program, version, procedure number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and arguments</a:t>
            </a:r>
            <a:r>
              <a:rPr lang="en-US" i="1" dirty="0" smtClean="0"/>
              <a:t> </a:t>
            </a:r>
            <a:r>
              <a:rPr lang="en-US" dirty="0" smtClean="0"/>
              <a:t>are needed.</a:t>
            </a:r>
          </a:p>
          <a:p>
            <a:endParaRPr lang="en-US" dirty="0" smtClean="0"/>
          </a:p>
          <a:p>
            <a:r>
              <a:rPr lang="en-US" dirty="0" smtClean="0"/>
              <a:t>Call message has a </a:t>
            </a:r>
            <a:r>
              <a:rPr lang="en-US" b="1" dirty="0" err="1" smtClean="0">
                <a:solidFill>
                  <a:srgbClr val="FF0000"/>
                </a:solidFill>
              </a:rPr>
              <a:t>MsgID</a:t>
            </a:r>
            <a:r>
              <a:rPr lang="en-US" dirty="0" smtClean="0"/>
              <a:t> field that </a:t>
            </a:r>
            <a:r>
              <a:rPr lang="en-US" b="1" i="1" dirty="0" smtClean="0">
                <a:solidFill>
                  <a:srgbClr val="FF0000"/>
                </a:solidFill>
              </a:rPr>
              <a:t>specifies the sequence number</a:t>
            </a:r>
            <a:r>
              <a:rPr lang="en-US" dirty="0" smtClean="0"/>
              <a:t> useful for </a:t>
            </a:r>
            <a:r>
              <a:rPr lang="en-US" b="1" i="1" dirty="0" smtClean="0">
                <a:solidFill>
                  <a:srgbClr val="FF0000"/>
                </a:solidFill>
              </a:rPr>
              <a:t>identifying lost or duplicate messages </a:t>
            </a:r>
            <a:r>
              <a:rPr lang="en-US" dirty="0" smtClean="0"/>
              <a:t>in case of failures and for </a:t>
            </a:r>
            <a:r>
              <a:rPr lang="en-US" b="1" i="1" dirty="0" smtClean="0">
                <a:solidFill>
                  <a:srgbClr val="FF0000"/>
                </a:solidFill>
              </a:rPr>
              <a:t>matching the reply messages to the pending requests </a:t>
            </a:r>
            <a:r>
              <a:rPr lang="en-US" dirty="0" smtClean="0"/>
              <a:t>if incase they arrive out of order.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Message Type </a:t>
            </a:r>
            <a:r>
              <a:rPr lang="en-US" dirty="0" smtClean="0"/>
              <a:t>filed (</a:t>
            </a:r>
            <a:r>
              <a:rPr lang="en-US" b="1" i="1" dirty="0" smtClean="0">
                <a:solidFill>
                  <a:srgbClr val="FF0000"/>
                </a:solidFill>
              </a:rPr>
              <a:t>0 or 1</a:t>
            </a:r>
            <a:r>
              <a:rPr lang="en-US" dirty="0" smtClean="0"/>
              <a:t>) indicates  if it’s a </a:t>
            </a:r>
            <a:r>
              <a:rPr lang="en-US" b="1" i="1" dirty="0" smtClean="0">
                <a:solidFill>
                  <a:srgbClr val="FF0000"/>
                </a:solidFill>
              </a:rPr>
              <a:t>call (0)</a:t>
            </a:r>
            <a:r>
              <a:rPr lang="en-US" i="1" dirty="0" smtClean="0"/>
              <a:t> </a:t>
            </a:r>
            <a:r>
              <a:rPr lang="en-US" dirty="0" smtClean="0"/>
              <a:t>or </a:t>
            </a:r>
            <a:r>
              <a:rPr lang="en-US" b="1" i="1" dirty="0" smtClean="0">
                <a:solidFill>
                  <a:srgbClr val="FF0000"/>
                </a:solidFill>
              </a:rPr>
              <a:t>response (1)</a:t>
            </a:r>
            <a:r>
              <a:rPr lang="en-US" dirty="0" smtClean="0"/>
              <a:t> type of </a:t>
            </a:r>
            <a:r>
              <a:rPr lang="en-US" dirty="0" err="1" smtClean="0"/>
              <a:t>msg</a:t>
            </a:r>
            <a:endParaRPr lang="en-US" dirty="0" smtClean="0"/>
          </a:p>
          <a:p>
            <a:endParaRPr lang="en-US" dirty="0" smtClean="0"/>
          </a:p>
          <a:p>
            <a:r>
              <a:rPr lang="en-IN" dirty="0" smtClean="0"/>
              <a:t> </a:t>
            </a:r>
            <a:r>
              <a:rPr lang="en-IN" b="1" dirty="0" smtClean="0">
                <a:solidFill>
                  <a:srgbClr val="FF0000"/>
                </a:solidFill>
              </a:rPr>
              <a:t>Client ID </a:t>
            </a:r>
            <a:r>
              <a:rPr lang="en-IN" dirty="0" smtClean="0"/>
              <a:t>field allows the server to </a:t>
            </a:r>
            <a:r>
              <a:rPr lang="en-IN" b="1" i="1" dirty="0" smtClean="0">
                <a:solidFill>
                  <a:srgbClr val="FF0000"/>
                </a:solidFill>
              </a:rPr>
              <a:t>identify the client before sending the reply</a:t>
            </a:r>
            <a:r>
              <a:rPr lang="en-IN" dirty="0" smtClean="0"/>
              <a:t>. It also </a:t>
            </a:r>
            <a:r>
              <a:rPr lang="en-IN" b="1" i="1" dirty="0" smtClean="0">
                <a:solidFill>
                  <a:srgbClr val="FF0000"/>
                </a:solidFill>
              </a:rPr>
              <a:t>allows the server to authenticate the client</a:t>
            </a:r>
            <a:r>
              <a:rPr lang="en-IN" dirty="0" smtClean="0"/>
              <a:t> before RPC execution.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13795" y="307703"/>
            <a:ext cx="4392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tx1">
                    <a:lumMod val="85000"/>
                  </a:schemeClr>
                </a:solidFill>
              </a:rPr>
              <a:t>RPC call/request message </a:t>
            </a:r>
          </a:p>
        </p:txBody>
      </p:sp>
    </p:spTree>
    <p:extLst>
      <p:ext uri="{BB962C8B-B14F-4D97-AF65-F5344CB8AC3E}">
        <p14:creationId xmlns:p14="http://schemas.microsoft.com/office/powerpoint/2010/main" val="3741308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17231"/>
            <a:ext cx="10353762" cy="638908"/>
          </a:xfrm>
        </p:spPr>
        <p:txBody>
          <a:bodyPr>
            <a:normAutofit fontScale="90000"/>
          </a:bodyPr>
          <a:lstStyle/>
          <a:p>
            <a:r>
              <a:rPr lang="en-IN" sz="3600" b="1" dirty="0" smtClean="0"/>
              <a:t>RPC Reply</a:t>
            </a:r>
            <a:endParaRPr lang="en-IN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27" t="37771" r="32743" b="27506"/>
          <a:stretch/>
        </p:blipFill>
        <p:spPr>
          <a:xfrm>
            <a:off x="1685730" y="852854"/>
            <a:ext cx="8809892" cy="5389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7513" y="6281122"/>
            <a:ext cx="324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tx1">
                    <a:lumMod val="85000"/>
                  </a:schemeClr>
                </a:solidFill>
              </a:rPr>
              <a:t>RPC reply message conditions</a:t>
            </a:r>
          </a:p>
        </p:txBody>
      </p:sp>
    </p:spTree>
    <p:extLst>
      <p:ext uri="{BB962C8B-B14F-4D97-AF65-F5344CB8AC3E}">
        <p14:creationId xmlns:p14="http://schemas.microsoft.com/office/powerpoint/2010/main" val="212013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72" y="800101"/>
            <a:ext cx="10353762" cy="5583114"/>
          </a:xfrm>
        </p:spPr>
        <p:txBody>
          <a:bodyPr>
            <a:normAutofit/>
          </a:bodyPr>
          <a:lstStyle/>
          <a:p>
            <a:r>
              <a:rPr lang="en-US" sz="2200" dirty="0"/>
              <a:t>In conditions 1 to 5, the client receives an unsuccessful reply, specifying the reason for failure.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b="1" i="1" dirty="0" smtClean="0">
                <a:solidFill>
                  <a:srgbClr val="FF0000"/>
                </a:solidFill>
              </a:rPr>
              <a:t>The </a:t>
            </a:r>
            <a:r>
              <a:rPr lang="en-US" sz="2200" b="1" i="1" dirty="0">
                <a:solidFill>
                  <a:srgbClr val="FF0000"/>
                </a:solidFill>
              </a:rPr>
              <a:t>message ID fields of both the request and reply messages are identical to enable a proper match. </a:t>
            </a:r>
            <a:endParaRPr lang="en-US" sz="2200" b="1" i="1" dirty="0" smtClean="0">
              <a:solidFill>
                <a:srgbClr val="FF0000"/>
              </a:solidFill>
            </a:endParaRPr>
          </a:p>
          <a:p>
            <a:endParaRPr lang="en-US" sz="2200" b="1" i="1" dirty="0" smtClean="0">
              <a:solidFill>
                <a:srgbClr val="FF0000"/>
              </a:solidFill>
            </a:endParaRPr>
          </a:p>
          <a:p>
            <a:r>
              <a:rPr lang="en-US" sz="2200"/>
              <a:t>T</a:t>
            </a:r>
            <a:r>
              <a:rPr lang="en-US" sz="2200" smtClean="0"/>
              <a:t>he </a:t>
            </a:r>
            <a:r>
              <a:rPr lang="en-US" sz="2200" dirty="0"/>
              <a:t>reply message is partially different for unsuccessful and successful replies.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b="1" i="1" dirty="0" smtClean="0">
                <a:solidFill>
                  <a:srgbClr val="FF0000"/>
                </a:solidFill>
              </a:rPr>
              <a:t>In </a:t>
            </a:r>
            <a:r>
              <a:rPr lang="en-US" sz="2200" b="1" i="1" dirty="0">
                <a:solidFill>
                  <a:srgbClr val="FF0000"/>
                </a:solidFill>
              </a:rPr>
              <a:t>case of a successful reply, the </a:t>
            </a:r>
            <a:r>
              <a:rPr lang="en-US" sz="2200" b="1" i="1" dirty="0" smtClean="0">
                <a:solidFill>
                  <a:srgbClr val="FF0000"/>
                </a:solidFill>
              </a:rPr>
              <a:t>status </a:t>
            </a:r>
            <a:r>
              <a:rPr lang="en-US" sz="2200" b="1" i="1" dirty="0">
                <a:solidFill>
                  <a:srgbClr val="FF0000"/>
                </a:solidFill>
              </a:rPr>
              <a:t>field bit in the reply message is set to zero </a:t>
            </a:r>
            <a:r>
              <a:rPr lang="en-US" sz="2200" dirty="0"/>
              <a:t>followed by the result field, while for an </a:t>
            </a:r>
            <a:r>
              <a:rPr lang="en-US" sz="2200" b="1" i="1" dirty="0">
                <a:solidFill>
                  <a:srgbClr val="FF0000"/>
                </a:solidFill>
              </a:rPr>
              <a:t>unsuccessful reply, it is set to one or a non- zero value,</a:t>
            </a:r>
            <a:r>
              <a:rPr lang="en-US" sz="2200" dirty="0"/>
              <a:t> which specifies the type of error. 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98186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94946"/>
          </a:xfrm>
        </p:spPr>
        <p:txBody>
          <a:bodyPr>
            <a:normAutofit fontScale="90000"/>
          </a:bodyPr>
          <a:lstStyle/>
          <a:p>
            <a:r>
              <a:rPr lang="en-IN" sz="3600" b="1" dirty="0" smtClean="0"/>
              <a:t>RPC Reply message</a:t>
            </a:r>
            <a:endParaRPr lang="en-IN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52" t="46789" r="33770" b="25053"/>
          <a:stretch/>
        </p:blipFill>
        <p:spPr>
          <a:xfrm>
            <a:off x="1729690" y="1521068"/>
            <a:ext cx="8721972" cy="436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62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504092"/>
            <a:ext cx="10353762" cy="568569"/>
          </a:xfrm>
        </p:spPr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IN" sz="3600" b="1" dirty="0" smtClean="0">
                <a:solidFill>
                  <a:srgbClr val="FF0000"/>
                </a:solidFill>
                <a:latin typeface="+mj-lt"/>
              </a:rPr>
              <a:t>2. Parameter </a:t>
            </a:r>
            <a:r>
              <a:rPr lang="en-IN" sz="3600" b="1" dirty="0">
                <a:solidFill>
                  <a:srgbClr val="FF0000"/>
                </a:solidFill>
                <a:latin typeface="+mj-lt"/>
              </a:rPr>
              <a:t>Passing </a:t>
            </a:r>
            <a:r>
              <a:rPr lang="en-IN" sz="3600" b="1" dirty="0" smtClean="0">
                <a:solidFill>
                  <a:srgbClr val="FF0000"/>
                </a:solidFill>
                <a:latin typeface="+mj-lt"/>
              </a:rPr>
              <a:t>Semantics</a:t>
            </a:r>
            <a:endParaRPr lang="en-IN" sz="2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59524"/>
            <a:ext cx="10353762" cy="4695092"/>
          </a:xfrm>
        </p:spPr>
        <p:txBody>
          <a:bodyPr/>
          <a:lstStyle/>
          <a:p>
            <a:r>
              <a:rPr lang="en-US" sz="2200" dirty="0"/>
              <a:t>The </a:t>
            </a:r>
            <a:r>
              <a:rPr lang="en-US" sz="2200" b="1" i="1" dirty="0">
                <a:solidFill>
                  <a:srgbClr val="FF0000"/>
                </a:solidFill>
              </a:rPr>
              <a:t>function of the client sub is to take parameters from the process, pack them </a:t>
            </a:r>
            <a:r>
              <a:rPr lang="en-US" sz="2200" b="1" i="1" dirty="0" smtClean="0">
                <a:solidFill>
                  <a:srgbClr val="FF0000"/>
                </a:solidFill>
              </a:rPr>
              <a:t>into a </a:t>
            </a:r>
            <a:r>
              <a:rPr lang="en-US" sz="2200" b="1" i="1" dirty="0">
                <a:solidFill>
                  <a:srgbClr val="FF0000"/>
                </a:solidFill>
              </a:rPr>
              <a:t>message, and send it to the server stub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choice of a </a:t>
            </a:r>
            <a:r>
              <a:rPr lang="en-US" sz="2200" b="1" i="1" dirty="0" smtClean="0">
                <a:solidFill>
                  <a:srgbClr val="FF0000"/>
                </a:solidFill>
              </a:rPr>
              <a:t>suitable </a:t>
            </a:r>
            <a:r>
              <a:rPr lang="en-US" sz="2200" b="1" i="1" dirty="0">
                <a:solidFill>
                  <a:srgbClr val="FF0000"/>
                </a:solidFill>
              </a:rPr>
              <a:t>parameter </a:t>
            </a:r>
            <a:r>
              <a:rPr lang="en-US" sz="2200" b="1" i="1" dirty="0" smtClean="0">
                <a:solidFill>
                  <a:srgbClr val="FF0000"/>
                </a:solidFill>
              </a:rPr>
              <a:t>passing </a:t>
            </a:r>
            <a:r>
              <a:rPr lang="en-US" sz="2200" b="1" i="1" dirty="0">
                <a:solidFill>
                  <a:srgbClr val="FF0000"/>
                </a:solidFill>
              </a:rPr>
              <a:t>semantic is crucial</a:t>
            </a:r>
            <a:r>
              <a:rPr lang="en-US" sz="2200" dirty="0"/>
              <a:t> to design an RPC </a:t>
            </a:r>
            <a:r>
              <a:rPr lang="en-US" sz="2200" dirty="0" smtClean="0"/>
              <a:t>mechanism.</a:t>
            </a:r>
          </a:p>
          <a:p>
            <a:endParaRPr lang="en-US" sz="2200" dirty="0"/>
          </a:p>
          <a:p>
            <a:r>
              <a:rPr lang="en-IN" sz="2200" dirty="0"/>
              <a:t>The various parameter </a:t>
            </a:r>
            <a:r>
              <a:rPr lang="en-IN" sz="2200" dirty="0" smtClean="0"/>
              <a:t>passing semantics are as follows: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FF0000"/>
                </a:solidFill>
              </a:rPr>
              <a:t>Call-by-value Semantics</a:t>
            </a:r>
            <a:endParaRPr lang="en-IN" sz="2400" b="1" i="1" dirty="0" smtClean="0">
              <a:solidFill>
                <a:srgbClr val="FF0000"/>
              </a:solidFill>
            </a:endParaRPr>
          </a:p>
          <a:p>
            <a:pPr marL="792900" lvl="1" indent="-34290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FF0000"/>
                </a:solidFill>
              </a:rPr>
              <a:t>Call-by-reference Semantics</a:t>
            </a:r>
            <a:endParaRPr lang="en-IN" sz="2400" b="1" i="1" dirty="0" smtClean="0">
              <a:solidFill>
                <a:srgbClr val="FF0000"/>
              </a:solidFill>
            </a:endParaRPr>
          </a:p>
          <a:p>
            <a:pPr marL="792900" lvl="1" indent="-34290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FF0000"/>
                </a:solidFill>
              </a:rPr>
              <a:t>Call-by-copy/Restore Semantics</a:t>
            </a:r>
            <a:endParaRPr lang="en-IN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357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6023"/>
            <a:ext cx="10353762" cy="753208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 smtClean="0">
                <a:solidFill>
                  <a:srgbClr val="FF0000"/>
                </a:solidFill>
              </a:rPr>
              <a:t>2.1 - Call-by-value </a:t>
            </a:r>
            <a:r>
              <a:rPr lang="en-IN" sz="3200" b="1" dirty="0">
                <a:solidFill>
                  <a:srgbClr val="FF0000"/>
                </a:solidFill>
              </a:rPr>
              <a:t>semantic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879230"/>
            <a:ext cx="10353762" cy="5794131"/>
          </a:xfrm>
        </p:spPr>
        <p:txBody>
          <a:bodyPr>
            <a:normAutofit/>
          </a:bodyPr>
          <a:lstStyle/>
          <a:p>
            <a:r>
              <a:rPr lang="en-US" dirty="0"/>
              <a:t>This semantic </a:t>
            </a:r>
            <a:r>
              <a:rPr lang="en-US" b="1" i="1" dirty="0">
                <a:solidFill>
                  <a:srgbClr val="FF0000"/>
                </a:solidFill>
              </a:rPr>
              <a:t>copies all the parameters into a message</a:t>
            </a:r>
            <a:r>
              <a:rPr lang="en-US" dirty="0"/>
              <a:t> before transmitting them across the network. </a:t>
            </a:r>
            <a:endParaRPr lang="en-US" dirty="0" smtClean="0"/>
          </a:p>
          <a:p>
            <a:r>
              <a:rPr lang="en-US" dirty="0" smtClean="0"/>
              <a:t>Works </a:t>
            </a:r>
            <a:r>
              <a:rPr lang="en-US" dirty="0"/>
              <a:t>well for </a:t>
            </a:r>
            <a:r>
              <a:rPr lang="en-US" b="1" i="1" dirty="0">
                <a:solidFill>
                  <a:srgbClr val="FF0000"/>
                </a:solidFill>
              </a:rPr>
              <a:t>compact data types like integer, character, and arrays</a:t>
            </a:r>
            <a:r>
              <a:rPr lang="en-US" dirty="0" smtClean="0"/>
              <a:t>.</a:t>
            </a:r>
          </a:p>
          <a:p>
            <a:r>
              <a:rPr lang="en-US" dirty="0"/>
              <a:t>The </a:t>
            </a:r>
            <a:r>
              <a:rPr lang="en-US" b="1" i="1" dirty="0" smtClean="0">
                <a:solidFill>
                  <a:srgbClr val="FF0000"/>
                </a:solidFill>
              </a:rPr>
              <a:t>parameters/arguments/results </a:t>
            </a:r>
            <a:r>
              <a:rPr lang="en-US" b="1" i="1" dirty="0">
                <a:solidFill>
                  <a:srgbClr val="FF0000"/>
                </a:solidFill>
              </a:rPr>
              <a:t>are language-dependent</a:t>
            </a:r>
            <a:r>
              <a:rPr lang="en-US" dirty="0"/>
              <a:t> data structures, transferred in the form of </a:t>
            </a:r>
            <a:r>
              <a:rPr lang="en-US" dirty="0" smtClean="0"/>
              <a:t>a message. 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process of packing the parameters into a message is termed as </a:t>
            </a:r>
            <a:r>
              <a:rPr lang="en-US" b="1" i="1" dirty="0" smtClean="0">
                <a:solidFill>
                  <a:srgbClr val="FF0000"/>
                </a:solidFill>
              </a:rPr>
              <a:t>marshalling</a:t>
            </a:r>
          </a:p>
          <a:p>
            <a:endParaRPr lang="en-US" dirty="0" smtClean="0"/>
          </a:p>
          <a:p>
            <a:r>
              <a:rPr lang="en-US" sz="2200" dirty="0"/>
              <a:t>The marshalling process consists of the following steps: </a:t>
            </a:r>
            <a:endParaRPr lang="en-US" sz="2200" dirty="0" smtClean="0"/>
          </a:p>
          <a:p>
            <a:pPr lvl="1"/>
            <a:r>
              <a:rPr lang="en-US" sz="2200" b="1" i="1" dirty="0" smtClean="0">
                <a:solidFill>
                  <a:srgbClr val="FF0000"/>
                </a:solidFill>
              </a:rPr>
              <a:t>Identify </a:t>
            </a:r>
            <a:r>
              <a:rPr lang="en-US" sz="2200" b="1" i="1" dirty="0">
                <a:solidFill>
                  <a:srgbClr val="FF0000"/>
                </a:solidFill>
              </a:rPr>
              <a:t>the message data-arguments </a:t>
            </a:r>
            <a:r>
              <a:rPr lang="en-US" sz="2200" dirty="0"/>
              <a:t>in the client or server process </a:t>
            </a:r>
            <a:r>
              <a:rPr lang="en-US" sz="2200" dirty="0" smtClean="0"/>
              <a:t>and transmit </a:t>
            </a:r>
            <a:r>
              <a:rPr lang="en-US" sz="2200" dirty="0"/>
              <a:t>the result to the remote </a:t>
            </a:r>
            <a:r>
              <a:rPr lang="en-US" sz="2200" dirty="0" smtClean="0"/>
              <a:t>process.</a:t>
            </a:r>
          </a:p>
          <a:p>
            <a:pPr lvl="1"/>
            <a:r>
              <a:rPr lang="en-US" sz="2200" b="1" i="1" dirty="0" smtClean="0">
                <a:solidFill>
                  <a:srgbClr val="FF0000"/>
                </a:solidFill>
              </a:rPr>
              <a:t>Encode </a:t>
            </a:r>
            <a:r>
              <a:rPr lang="en-US" sz="2200" b="1" i="1" dirty="0">
                <a:solidFill>
                  <a:srgbClr val="FF0000"/>
                </a:solidFill>
              </a:rPr>
              <a:t>the data on the sender's machin</a:t>
            </a:r>
            <a:r>
              <a:rPr lang="en-US" sz="2200" dirty="0"/>
              <a:t>e by converting the program objects into a stream form and place them in a message buffer. </a:t>
            </a:r>
          </a:p>
          <a:p>
            <a:pPr lvl="1"/>
            <a:r>
              <a:rPr lang="en-US" sz="2200" dirty="0" smtClean="0"/>
              <a:t>On </a:t>
            </a:r>
            <a:r>
              <a:rPr lang="en-US" sz="2200" dirty="0"/>
              <a:t>the receiving machine, </a:t>
            </a:r>
            <a:r>
              <a:rPr lang="en-US" sz="2200" b="1" i="1" dirty="0">
                <a:solidFill>
                  <a:srgbClr val="FF0000"/>
                </a:solidFill>
              </a:rPr>
              <a:t>decode the message</a:t>
            </a:r>
            <a:r>
              <a:rPr lang="en-US" sz="2200" dirty="0"/>
              <a:t>, i.e. convert the message into </a:t>
            </a:r>
            <a:r>
              <a:rPr lang="en-US" sz="2200" dirty="0" smtClean="0"/>
              <a:t>program </a:t>
            </a:r>
            <a:r>
              <a:rPr lang="en-US" sz="2200" dirty="0"/>
              <a:t>objects.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2687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625" y="835269"/>
            <a:ext cx="10353762" cy="5527431"/>
          </a:xfrm>
        </p:spPr>
        <p:txBody>
          <a:bodyPr/>
          <a:lstStyle/>
          <a:p>
            <a:r>
              <a:rPr lang="en-US" sz="2200" dirty="0"/>
              <a:t>There are </a:t>
            </a:r>
            <a:r>
              <a:rPr lang="en-US" sz="2200" b="1" i="1" dirty="0">
                <a:solidFill>
                  <a:srgbClr val="FF0000"/>
                </a:solidFill>
              </a:rPr>
              <a:t>two classes of marshalling procedures</a:t>
            </a:r>
            <a:r>
              <a:rPr lang="en-US" sz="2200" dirty="0"/>
              <a:t>: </a:t>
            </a:r>
            <a:endParaRPr lang="en-US" sz="2200" dirty="0" smtClean="0"/>
          </a:p>
          <a:p>
            <a:pPr marL="494100" indent="-457200">
              <a:buFont typeface="+mj-lt"/>
              <a:buAutoNum type="arabicPeriod"/>
            </a:pPr>
            <a:r>
              <a:rPr lang="en-US" sz="2200" dirty="0"/>
              <a:t>The first group consists of </a:t>
            </a:r>
            <a:r>
              <a:rPr lang="en-US" sz="2200" b="1" i="1" dirty="0">
                <a:solidFill>
                  <a:srgbClr val="FF0000"/>
                </a:solidFill>
              </a:rPr>
              <a:t>procedures for scalar data types and those compound data types</a:t>
            </a:r>
            <a:r>
              <a:rPr lang="en-US" sz="2200" dirty="0"/>
              <a:t> which are </a:t>
            </a:r>
            <a:r>
              <a:rPr lang="en-US" sz="2200" b="1" i="1" dirty="0">
                <a:solidFill>
                  <a:srgbClr val="FF0000"/>
                </a:solidFill>
              </a:rPr>
              <a:t>built from the scalar </a:t>
            </a:r>
            <a:r>
              <a:rPr lang="en-US" sz="2200" b="1" i="1" dirty="0" smtClean="0">
                <a:solidFill>
                  <a:srgbClr val="FF0000"/>
                </a:solidFill>
              </a:rPr>
              <a:t>message.</a:t>
            </a:r>
          </a:p>
          <a:p>
            <a:pPr marL="756900" lvl="1" indent="-342900"/>
            <a:r>
              <a:rPr lang="en-US" sz="2200" dirty="0" smtClean="0"/>
              <a:t>These </a:t>
            </a:r>
            <a:r>
              <a:rPr lang="en-US" sz="2200" dirty="0"/>
              <a:t>are a </a:t>
            </a:r>
            <a:r>
              <a:rPr lang="en-US" sz="2200" b="1" i="1" dirty="0">
                <a:solidFill>
                  <a:srgbClr val="FF0000"/>
                </a:solidFill>
              </a:rPr>
              <a:t>part of the RPC software</a:t>
            </a:r>
            <a:r>
              <a:rPr lang="en-US" sz="2200" dirty="0"/>
              <a:t>. 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200" dirty="0"/>
              <a:t>The second group contains </a:t>
            </a:r>
            <a:r>
              <a:rPr lang="en-US" sz="2200" b="1" i="1" dirty="0">
                <a:solidFill>
                  <a:srgbClr val="FF0000"/>
                </a:solidFill>
              </a:rPr>
              <a:t>marshalling procedures defined by the RPC system users for user-defined data types</a:t>
            </a:r>
            <a:r>
              <a:rPr lang="en-US" sz="2200" dirty="0"/>
              <a:t> and those </a:t>
            </a:r>
            <a:r>
              <a:rPr lang="en-US" sz="2200" b="1" i="1" dirty="0">
                <a:solidFill>
                  <a:srgbClr val="FF0000"/>
                </a:solidFill>
              </a:rPr>
              <a:t>which include pointers</a:t>
            </a:r>
            <a:r>
              <a:rPr lang="en-US" sz="2200" dirty="0"/>
              <a:t>.</a:t>
            </a:r>
          </a:p>
          <a:p>
            <a:endParaRPr lang="en-US" dirty="0"/>
          </a:p>
          <a:p>
            <a:r>
              <a:rPr lang="en-US" sz="2200" dirty="0"/>
              <a:t>A good RPC system should </a:t>
            </a:r>
            <a:r>
              <a:rPr lang="en-US" sz="2200" b="1" i="1" dirty="0">
                <a:solidFill>
                  <a:srgbClr val="FF0000"/>
                </a:solidFill>
              </a:rPr>
              <a:t>generate its own marshalling code </a:t>
            </a:r>
            <a:r>
              <a:rPr lang="en-US" sz="2200" b="1" i="1" dirty="0" smtClean="0">
                <a:solidFill>
                  <a:srgbClr val="FF0000"/>
                </a:solidFill>
              </a:rPr>
              <a:t>for every RPC</a:t>
            </a:r>
            <a:r>
              <a:rPr lang="en-US" sz="2200" dirty="0" smtClean="0"/>
              <a:t>, thus relieving the user from this task.</a:t>
            </a:r>
          </a:p>
          <a:p>
            <a:r>
              <a:rPr lang="en-US" sz="2200" dirty="0" smtClean="0"/>
              <a:t>However</a:t>
            </a:r>
            <a:r>
              <a:rPr lang="en-US" sz="2200" dirty="0"/>
              <a:t>, p</a:t>
            </a:r>
            <a:r>
              <a:rPr lang="en-US" sz="2200" dirty="0" smtClean="0"/>
              <a:t>ractically speaking </a:t>
            </a:r>
            <a:r>
              <a:rPr lang="en-US" sz="2200" dirty="0"/>
              <a:t>this </a:t>
            </a:r>
            <a:r>
              <a:rPr lang="en-US" sz="2200" dirty="0" smtClean="0"/>
              <a:t>is </a:t>
            </a:r>
            <a:r>
              <a:rPr lang="en-US" sz="2200" dirty="0"/>
              <a:t>difficult because a vast amount of code </a:t>
            </a:r>
            <a:r>
              <a:rPr lang="en-US" sz="2200" dirty="0" smtClean="0"/>
              <a:t>needs to be </a:t>
            </a:r>
            <a:r>
              <a:rPr lang="en-US" sz="2200" dirty="0"/>
              <a:t>generated to cater to all data </a:t>
            </a:r>
            <a:r>
              <a:rPr lang="en-US" sz="2200" dirty="0" smtClean="0"/>
              <a:t>types</a:t>
            </a:r>
            <a:r>
              <a:rPr lang="en-US" dirty="0" smtClean="0"/>
              <a:t>.</a:t>
            </a:r>
            <a:endParaRPr lang="en-US" dirty="0"/>
          </a:p>
          <a:p>
            <a:pPr marL="3690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945022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210" y="298938"/>
            <a:ext cx="10353762" cy="5421923"/>
          </a:xfrm>
        </p:spPr>
        <p:txBody>
          <a:bodyPr/>
          <a:lstStyle/>
          <a:p>
            <a:r>
              <a:rPr lang="en-US" sz="2200" dirty="0"/>
              <a:t>For </a:t>
            </a:r>
            <a:r>
              <a:rPr lang="en-US" sz="2200" dirty="0" smtClean="0"/>
              <a:t>example, a simple </a:t>
            </a:r>
            <a:r>
              <a:rPr lang="en-US" sz="2400" b="1" i="1" dirty="0" smtClean="0">
                <a:solidFill>
                  <a:srgbClr val="FF0000"/>
                </a:solidFill>
              </a:rPr>
              <a:t>'add‘</a:t>
            </a:r>
            <a:r>
              <a:rPr lang="en-US" sz="2200" dirty="0" smtClean="0"/>
              <a:t> procedure, which </a:t>
            </a:r>
            <a:r>
              <a:rPr lang="en-US" sz="2200" dirty="0"/>
              <a:t>is </a:t>
            </a:r>
            <a:r>
              <a:rPr lang="en-US" sz="2200" dirty="0" smtClean="0"/>
              <a:t>to be remotely executed.</a:t>
            </a:r>
            <a:endParaRPr lang="en-US" sz="2200" dirty="0"/>
          </a:p>
          <a:p>
            <a:r>
              <a:rPr lang="en-US" sz="2200" dirty="0" smtClean="0"/>
              <a:t>Here the </a:t>
            </a:r>
            <a:r>
              <a:rPr lang="en-US" sz="2200" dirty="0"/>
              <a:t>client stub puts </a:t>
            </a:r>
            <a:r>
              <a:rPr lang="en-US" sz="2200" dirty="0" smtClean="0"/>
              <a:t>the </a:t>
            </a:r>
            <a:r>
              <a:rPr lang="en-US" sz="2200" dirty="0"/>
              <a:t>fol1owing values in the message: </a:t>
            </a:r>
          </a:p>
          <a:p>
            <a:pPr lvl="1"/>
            <a:r>
              <a:rPr lang="en-US" sz="2200" b="1" i="1" dirty="0" smtClean="0">
                <a:solidFill>
                  <a:srgbClr val="FF0000"/>
                </a:solidFill>
              </a:rPr>
              <a:t>Two </a:t>
            </a:r>
            <a:r>
              <a:rPr lang="en-US" sz="2200" b="1" i="1" dirty="0">
                <a:solidFill>
                  <a:srgbClr val="FF0000"/>
                </a:solidFill>
              </a:rPr>
              <a:t>parameters for </a:t>
            </a:r>
            <a:r>
              <a:rPr lang="en-US" sz="2200" b="1" i="1" dirty="0" smtClean="0">
                <a:solidFill>
                  <a:srgbClr val="FF0000"/>
                </a:solidFill>
              </a:rPr>
              <a:t>execution. </a:t>
            </a:r>
            <a:endParaRPr lang="en-US" sz="2200" b="1" i="1" dirty="0">
              <a:solidFill>
                <a:srgbClr val="FF0000"/>
              </a:solidFill>
            </a:endParaRPr>
          </a:p>
          <a:p>
            <a:pPr lvl="1"/>
            <a:r>
              <a:rPr lang="en-US" sz="2200" b="1" i="1" dirty="0" smtClean="0">
                <a:solidFill>
                  <a:srgbClr val="FF0000"/>
                </a:solidFill>
              </a:rPr>
              <a:t>Name </a:t>
            </a:r>
            <a:r>
              <a:rPr lang="en-US" sz="2200" b="1" i="1" dirty="0">
                <a:solidFill>
                  <a:srgbClr val="FF0000"/>
                </a:solidFill>
              </a:rPr>
              <a:t>or number of the procedure</a:t>
            </a:r>
            <a:r>
              <a:rPr lang="en-US" sz="2200" dirty="0"/>
              <a:t> called in the </a:t>
            </a:r>
            <a:r>
              <a:rPr lang="en-US" sz="2200" dirty="0" smtClean="0"/>
              <a:t>message.</a:t>
            </a:r>
            <a:endParaRPr lang="en-IN" sz="22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28948" t="41807" r="33039" b="27869"/>
          <a:stretch/>
        </p:blipFill>
        <p:spPr>
          <a:xfrm>
            <a:off x="1179419" y="2264019"/>
            <a:ext cx="9787343" cy="43917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0435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967155"/>
            <a:ext cx="10353762" cy="4824046"/>
          </a:xfrm>
        </p:spPr>
        <p:txBody>
          <a:bodyPr>
            <a:normAutofit/>
          </a:bodyPr>
          <a:lstStyle/>
          <a:p>
            <a:r>
              <a:rPr lang="en-US" sz="2200" dirty="0"/>
              <a:t>The </a:t>
            </a:r>
            <a:r>
              <a:rPr lang="en-US" sz="2200" b="1" i="1" dirty="0">
                <a:solidFill>
                  <a:srgbClr val="FF0000"/>
                </a:solidFill>
              </a:rPr>
              <a:t>RPC model works well if the client and the server machines are identical and the parameters and results are scalar types</a:t>
            </a:r>
            <a:r>
              <a:rPr lang="en-US" sz="2200" dirty="0"/>
              <a:t> like integers, characters, or Boolean. </a:t>
            </a:r>
            <a:endParaRPr lang="en-US" sz="2200" dirty="0" smtClean="0"/>
          </a:p>
          <a:p>
            <a:r>
              <a:rPr lang="en-US" sz="2200" dirty="0" smtClean="0"/>
              <a:t>However, this </a:t>
            </a:r>
            <a:r>
              <a:rPr lang="en-US" sz="2200" b="1" i="1" dirty="0">
                <a:solidFill>
                  <a:srgbClr val="FF0000"/>
                </a:solidFill>
              </a:rPr>
              <a:t>may not hold true in a large distributed system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For example: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sz="2200" dirty="0" smtClean="0"/>
              <a:t>IBM </a:t>
            </a:r>
            <a:r>
              <a:rPr lang="en-US" sz="2200" dirty="0"/>
              <a:t>mainframes use EBCDIC character code, while IBM PCs use ASCII </a:t>
            </a:r>
            <a:r>
              <a:rPr lang="en-US" sz="2200" dirty="0" smtClean="0"/>
              <a:t>code.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sz="2200" dirty="0" smtClean="0"/>
              <a:t>Intel </a:t>
            </a:r>
            <a:r>
              <a:rPr lang="en-US" sz="2200" dirty="0"/>
              <a:t>Pentium machines use 'little-endian' format, while Sun SPARC machines use 'big-endian' format</a:t>
            </a:r>
            <a:endParaRPr lang="en-IN" sz="220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0522" t="32060" r="39009" b="53861"/>
          <a:stretch/>
        </p:blipFill>
        <p:spPr>
          <a:xfrm>
            <a:off x="3237572" y="4378569"/>
            <a:ext cx="5706207" cy="22077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90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19454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/>
              <a:t>Layered </a:t>
            </a:r>
            <a:r>
              <a:rPr lang="en-IN" dirty="0" smtClean="0"/>
              <a:t>Protocols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24389"/>
          </a:xfrm>
        </p:spPr>
        <p:txBody>
          <a:bodyPr>
            <a:normAutofit/>
          </a:bodyPr>
          <a:lstStyle/>
          <a:p>
            <a:r>
              <a:rPr lang="en-US" sz="2200" dirty="0" smtClean="0">
                <a:effectLst/>
              </a:rPr>
              <a:t>A</a:t>
            </a:r>
            <a:r>
              <a:rPr lang="en-US" sz="2200" dirty="0">
                <a:effectLst/>
              </a:rPr>
              <a:t> </a:t>
            </a:r>
            <a:r>
              <a:rPr lang="en-US" sz="2200" b="1" i="1" dirty="0" smtClean="0">
                <a:solidFill>
                  <a:srgbClr val="FF0000"/>
                </a:solidFill>
                <a:effectLst/>
              </a:rPr>
              <a:t>PROTOCOL</a:t>
            </a:r>
            <a:r>
              <a:rPr lang="en-US" sz="2200" dirty="0">
                <a:effectLst/>
              </a:rPr>
              <a:t> is a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set of rules and conventions that describe how information is to be exchanged</a:t>
            </a:r>
            <a:r>
              <a:rPr lang="en-US" sz="2200" dirty="0">
                <a:effectLst/>
              </a:rPr>
              <a:t> between two entities. </a:t>
            </a:r>
            <a:endParaRPr lang="en-US" sz="2200" dirty="0" smtClean="0">
              <a:effectLst/>
            </a:endParaRPr>
          </a:p>
          <a:p>
            <a:endParaRPr lang="en-US" sz="2200" dirty="0" smtClean="0">
              <a:effectLst/>
            </a:endParaRPr>
          </a:p>
          <a:p>
            <a:r>
              <a:rPr lang="en-US" sz="2200" dirty="0" smtClean="0">
                <a:effectLst/>
              </a:rPr>
              <a:t>Networking </a:t>
            </a:r>
            <a:r>
              <a:rPr lang="en-US" sz="2200" dirty="0">
                <a:effectLst/>
              </a:rPr>
              <a:t>tasks often require more than one protocol to perform a task, such as file transfer</a:t>
            </a:r>
            <a:r>
              <a:rPr lang="en-US" sz="2200" dirty="0" smtClean="0">
                <a:effectLst/>
              </a:rPr>
              <a:t>.</a:t>
            </a:r>
          </a:p>
          <a:p>
            <a:endParaRPr lang="en-US" sz="2200" dirty="0" smtClean="0">
              <a:effectLst/>
            </a:endParaRPr>
          </a:p>
          <a:p>
            <a:r>
              <a:rPr lang="en-US" sz="2200" b="1" i="1" dirty="0">
                <a:solidFill>
                  <a:srgbClr val="FF0000"/>
                </a:solidFill>
              </a:rPr>
              <a:t>Protocols are structured into layers </a:t>
            </a:r>
            <a:r>
              <a:rPr lang="en-US" sz="2200" dirty="0" smtClean="0"/>
              <a:t>– where </a:t>
            </a:r>
            <a:r>
              <a:rPr lang="en-US" sz="2200" dirty="0"/>
              <a:t>each layer deals with </a:t>
            </a:r>
            <a:r>
              <a:rPr lang="en-US" sz="2200" dirty="0" smtClean="0"/>
              <a:t>a </a:t>
            </a:r>
            <a:r>
              <a:rPr lang="en-IN" sz="2200" dirty="0" smtClean="0"/>
              <a:t>specific </a:t>
            </a:r>
            <a:r>
              <a:rPr lang="en-IN" sz="2200" dirty="0"/>
              <a:t>aspect of communication</a:t>
            </a:r>
            <a:r>
              <a:rPr lang="en-US" sz="2200" dirty="0" smtClean="0">
                <a:effectLst/>
              </a:rPr>
              <a:t>. </a:t>
            </a:r>
          </a:p>
          <a:p>
            <a:endParaRPr lang="en-US" sz="2200" dirty="0" smtClean="0">
              <a:effectLst/>
            </a:endParaRPr>
          </a:p>
          <a:p>
            <a:r>
              <a:rPr lang="en-US" sz="2200" dirty="0" smtClean="0">
                <a:effectLst/>
              </a:rPr>
              <a:t>Each </a:t>
            </a:r>
            <a:r>
              <a:rPr lang="en-US" sz="2200" dirty="0">
                <a:effectLst/>
              </a:rPr>
              <a:t>layer has a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well-defined interface to the </a:t>
            </a:r>
            <a:r>
              <a:rPr lang="en-US" sz="2200" b="1" i="1" dirty="0" smtClean="0">
                <a:solidFill>
                  <a:srgbClr val="FF0000"/>
                </a:solidFill>
                <a:effectLst/>
              </a:rPr>
              <a:t>layers </a:t>
            </a:r>
            <a:r>
              <a:rPr lang="en-US" sz="2200" b="1" i="1" dirty="0">
                <a:solidFill>
                  <a:srgbClr val="FF0000"/>
                </a:solidFill>
                <a:effectLst/>
              </a:rPr>
              <a:t>immediately above and below</a:t>
            </a:r>
            <a:r>
              <a:rPr lang="en-US" sz="2200" dirty="0">
                <a:effectLst/>
              </a:rPr>
              <a:t> it.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309567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3795" y="896815"/>
            <a:ext cx="10353762" cy="4894385"/>
          </a:xfrm>
        </p:spPr>
        <p:txBody>
          <a:bodyPr>
            <a:normAutofit/>
          </a:bodyPr>
          <a:lstStyle/>
          <a:p>
            <a:r>
              <a:rPr lang="en-US" sz="2200" dirty="0"/>
              <a:t>Call-by-value semantic is required because the </a:t>
            </a:r>
            <a:r>
              <a:rPr lang="en-US" sz="2200" b="1" i="1" dirty="0">
                <a:solidFill>
                  <a:srgbClr val="FF0000"/>
                </a:solidFill>
              </a:rPr>
              <a:t>client and the server exist </a:t>
            </a:r>
            <a:r>
              <a:rPr lang="en-US" sz="2200" b="1" i="1" dirty="0" smtClean="0">
                <a:solidFill>
                  <a:srgbClr val="FF0000"/>
                </a:solidFill>
              </a:rPr>
              <a:t>in </a:t>
            </a:r>
            <a:r>
              <a:rPr lang="en-US" sz="2200" b="1" i="1" dirty="0">
                <a:solidFill>
                  <a:srgbClr val="FF0000"/>
                </a:solidFill>
              </a:rPr>
              <a:t>different address spaces and may be running on different types of machines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It </a:t>
            </a:r>
            <a:r>
              <a:rPr lang="en-US" sz="2200" dirty="0"/>
              <a:t>is </a:t>
            </a:r>
            <a:r>
              <a:rPr lang="en-US" sz="2200" b="1" i="1" dirty="0">
                <a:solidFill>
                  <a:srgbClr val="FF0000"/>
                </a:solidFill>
              </a:rPr>
              <a:t>ideal for close systems</a:t>
            </a:r>
            <a:r>
              <a:rPr lang="en-US" sz="2200" dirty="0"/>
              <a:t>, where the client and the server share </a:t>
            </a:r>
            <a:r>
              <a:rPr lang="en-US" sz="2200" dirty="0" smtClean="0"/>
              <a:t>a single address space.</a:t>
            </a:r>
          </a:p>
          <a:p>
            <a:endParaRPr lang="en-US" sz="2200" dirty="0" smtClean="0"/>
          </a:p>
          <a:p>
            <a:r>
              <a:rPr lang="en-US" sz="2200" dirty="0" smtClean="0"/>
              <a:t>However, </a:t>
            </a:r>
            <a:r>
              <a:rPr lang="en-US" sz="2200" dirty="0"/>
              <a:t>this semantics is </a:t>
            </a:r>
            <a:r>
              <a:rPr lang="en-US" sz="2200" b="1" i="1" dirty="0" smtClean="0">
                <a:solidFill>
                  <a:srgbClr val="FF0000"/>
                </a:solidFill>
              </a:rPr>
              <a:t>unsuitable </a:t>
            </a:r>
            <a:r>
              <a:rPr lang="en-US" sz="2200" b="1" i="1" dirty="0">
                <a:solidFill>
                  <a:srgbClr val="FF0000"/>
                </a:solidFill>
              </a:rPr>
              <a:t>for transmitting large voluminous </a:t>
            </a:r>
            <a:r>
              <a:rPr lang="en-US" sz="2200" b="1" i="1" dirty="0" smtClean="0">
                <a:solidFill>
                  <a:srgbClr val="FF0000"/>
                </a:solidFill>
              </a:rPr>
              <a:t>data </a:t>
            </a:r>
            <a:r>
              <a:rPr lang="en-US" sz="2200" dirty="0" smtClean="0"/>
              <a:t>like </a:t>
            </a:r>
            <a:r>
              <a:rPr lang="en-IN" sz="2200" dirty="0"/>
              <a:t>multidimensional </a:t>
            </a:r>
            <a:r>
              <a:rPr lang="en-IN" sz="2200" dirty="0" smtClean="0"/>
              <a:t>array, </a:t>
            </a:r>
            <a:r>
              <a:rPr lang="en-US" sz="2200" dirty="0"/>
              <a:t>trees, etc., </a:t>
            </a:r>
            <a:r>
              <a:rPr lang="en-US" sz="2200" b="1" i="1" dirty="0">
                <a:solidFill>
                  <a:srgbClr val="FF0000"/>
                </a:solidFill>
              </a:rPr>
              <a:t>where part of the data may not be </a:t>
            </a:r>
            <a:r>
              <a:rPr lang="en-US" sz="2200" b="1" i="1" dirty="0" smtClean="0">
                <a:solidFill>
                  <a:srgbClr val="FF0000"/>
                </a:solidFill>
              </a:rPr>
              <a:t>required on the server side </a:t>
            </a:r>
            <a:r>
              <a:rPr lang="en-US" sz="2200" dirty="0" smtClean="0"/>
              <a:t>for executing the RPC.</a:t>
            </a:r>
          </a:p>
          <a:p>
            <a:endParaRPr lang="en-US" sz="2200" dirty="0" smtClean="0"/>
          </a:p>
          <a:p>
            <a:r>
              <a:rPr lang="en-US" sz="2200" b="1" i="1" dirty="0" smtClean="0">
                <a:solidFill>
                  <a:srgbClr val="FF0000"/>
                </a:solidFill>
              </a:rPr>
              <a:t>Call by reference is a more suitable </a:t>
            </a:r>
            <a:r>
              <a:rPr lang="en-US" sz="2200" dirty="0" smtClean="0"/>
              <a:t>method for such cases.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129719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16169"/>
            <a:ext cx="10353762" cy="858715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 smtClean="0">
                <a:solidFill>
                  <a:srgbClr val="FF0000"/>
                </a:solidFill>
              </a:rPr>
              <a:t>2.2 - Call by Reference semantics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80756"/>
            <a:ext cx="10353762" cy="4905743"/>
          </a:xfrm>
        </p:spPr>
        <p:txBody>
          <a:bodyPr>
            <a:normAutofit/>
          </a:bodyPr>
          <a:lstStyle/>
          <a:p>
            <a:r>
              <a:rPr lang="en-US" sz="2200" dirty="0"/>
              <a:t>A pointer is meaningful only in the address space </a:t>
            </a:r>
            <a:r>
              <a:rPr lang="en-US" sz="2200" dirty="0" smtClean="0"/>
              <a:t>of the process where it is used.</a:t>
            </a:r>
          </a:p>
          <a:p>
            <a:endParaRPr lang="en-US" sz="2200" dirty="0" smtClean="0"/>
          </a:p>
          <a:p>
            <a:r>
              <a:rPr lang="en-US" sz="2200" b="1" i="1" dirty="0" smtClean="0">
                <a:solidFill>
                  <a:srgbClr val="FF0000"/>
                </a:solidFill>
              </a:rPr>
              <a:t>RPC </a:t>
            </a:r>
            <a:r>
              <a:rPr lang="en-US" sz="2200" b="1" i="1" dirty="0">
                <a:solidFill>
                  <a:srgbClr val="FF0000"/>
                </a:solidFill>
              </a:rPr>
              <a:t>mechanisms allow parameter </a:t>
            </a:r>
            <a:r>
              <a:rPr lang="en-US" sz="2200" b="1" i="1" dirty="0" smtClean="0">
                <a:solidFill>
                  <a:srgbClr val="FF0000"/>
                </a:solidFill>
              </a:rPr>
              <a:t>passing by reference</a:t>
            </a:r>
            <a:r>
              <a:rPr lang="en-US" sz="2200" dirty="0" smtClean="0"/>
              <a:t>, where pointers to the parameters are passed from the client to the server.</a:t>
            </a:r>
          </a:p>
          <a:p>
            <a:endParaRPr lang="en-US" sz="2200" dirty="0" smtClean="0"/>
          </a:p>
          <a:p>
            <a:r>
              <a:rPr lang="en-US" sz="2200" dirty="0" smtClean="0"/>
              <a:t>This mechanism is used in distributed systems having a </a:t>
            </a:r>
            <a:r>
              <a:rPr lang="en-US" sz="2200" b="1" i="1" dirty="0" smtClean="0">
                <a:solidFill>
                  <a:srgbClr val="FF0000"/>
                </a:solidFill>
              </a:rPr>
              <a:t>shared memory architecture</a:t>
            </a:r>
            <a:r>
              <a:rPr lang="en-US" sz="2200" dirty="0" smtClean="0"/>
              <a:t>. </a:t>
            </a:r>
          </a:p>
          <a:p>
            <a:endParaRPr lang="en-IN" sz="2200" dirty="0" smtClean="0"/>
          </a:p>
          <a:p>
            <a:r>
              <a:rPr lang="en-IN" sz="2200" dirty="0" smtClean="0"/>
              <a:t>Example of Call by Reference is passing the address of a buffer array as a parameter.</a:t>
            </a:r>
          </a:p>
          <a:p>
            <a:r>
              <a:rPr lang="en-IN" sz="2200" dirty="0" smtClean="0"/>
              <a:t>The caller process or the called process </a:t>
            </a:r>
            <a:r>
              <a:rPr lang="en-IN" sz="2200" b="1" i="1" dirty="0" smtClean="0">
                <a:solidFill>
                  <a:srgbClr val="FF0000"/>
                </a:solidFill>
              </a:rPr>
              <a:t>both can modify the values</a:t>
            </a:r>
            <a:r>
              <a:rPr lang="en-IN" sz="2200" dirty="0" smtClean="0"/>
              <a:t> in this shared array.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988822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28246"/>
            <a:ext cx="10353762" cy="876300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 smtClean="0">
                <a:solidFill>
                  <a:srgbClr val="FF0000"/>
                </a:solidFill>
              </a:rPr>
              <a:t>2.3 - Call by Copy/ Restore semantics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97977"/>
            <a:ext cx="10353762" cy="4976446"/>
          </a:xfrm>
        </p:spPr>
        <p:txBody>
          <a:bodyPr>
            <a:normAutofit/>
          </a:bodyPr>
          <a:lstStyle/>
          <a:p>
            <a:r>
              <a:rPr lang="en-IN" sz="2200" dirty="0" smtClean="0"/>
              <a:t>This mechanism is based on the concept of </a:t>
            </a:r>
            <a:r>
              <a:rPr lang="en-IN" sz="2200" b="1" i="1" dirty="0" smtClean="0">
                <a:solidFill>
                  <a:srgbClr val="FF0000"/>
                </a:solidFill>
              </a:rPr>
              <a:t>using a temporary storage which is accessed by both the caller and the called process</a:t>
            </a:r>
            <a:r>
              <a:rPr lang="en-IN" sz="2200" dirty="0" smtClean="0"/>
              <a:t>.</a:t>
            </a:r>
          </a:p>
          <a:p>
            <a:endParaRPr lang="en-IN" sz="2200" dirty="0" smtClean="0"/>
          </a:p>
          <a:p>
            <a:r>
              <a:rPr lang="en-IN" sz="2200" dirty="0" smtClean="0"/>
              <a:t>During an RPC call using the Call by Copy semantics, the </a:t>
            </a:r>
            <a:r>
              <a:rPr lang="en-IN" sz="2200" b="1" i="1" dirty="0" smtClean="0">
                <a:solidFill>
                  <a:srgbClr val="FF0000"/>
                </a:solidFill>
              </a:rPr>
              <a:t>caller process copies the variables into a stack</a:t>
            </a:r>
            <a:r>
              <a:rPr lang="en-IN" sz="2200" dirty="0" smtClean="0"/>
              <a:t> for executing the RPC and </a:t>
            </a:r>
            <a:r>
              <a:rPr lang="en-IN" sz="2200" b="1" i="1" dirty="0" smtClean="0">
                <a:solidFill>
                  <a:srgbClr val="FF0000"/>
                </a:solidFill>
              </a:rPr>
              <a:t>later copies back the values </a:t>
            </a:r>
            <a:r>
              <a:rPr lang="en-IN" sz="2200" dirty="0" smtClean="0"/>
              <a:t>after execution is completed.</a:t>
            </a:r>
          </a:p>
          <a:p>
            <a:endParaRPr lang="en-IN" sz="2200" dirty="0" smtClean="0"/>
          </a:p>
          <a:p>
            <a:r>
              <a:rPr lang="en-IN" sz="2200" dirty="0" smtClean="0"/>
              <a:t>During this time, the </a:t>
            </a:r>
            <a:r>
              <a:rPr lang="en-IN" sz="2200" b="1" i="1" dirty="0" smtClean="0">
                <a:solidFill>
                  <a:srgbClr val="FF0000"/>
                </a:solidFill>
              </a:rPr>
              <a:t>called process can modify the values</a:t>
            </a:r>
            <a:r>
              <a:rPr lang="en-IN" sz="2200" dirty="0" smtClean="0"/>
              <a:t> of these variables in the stack.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658762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54624"/>
            <a:ext cx="10353762" cy="885092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</a:rPr>
              <a:t>3. RPC Communication</a:t>
            </a: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89185"/>
            <a:ext cx="10353762" cy="492369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In RPC, the caller </a:t>
            </a:r>
            <a:r>
              <a:rPr lang="en-US" sz="2200" dirty="0"/>
              <a:t>and the called processes need to </a:t>
            </a:r>
            <a:r>
              <a:rPr lang="en-US" sz="2200" dirty="0" smtClean="0"/>
              <a:t>communicate with each other since they both are located on different machines.</a:t>
            </a:r>
          </a:p>
          <a:p>
            <a:pPr marL="36900" indent="0">
              <a:buNone/>
            </a:pPr>
            <a:r>
              <a:rPr lang="en-US" sz="2200" dirty="0" smtClean="0"/>
              <a:t> </a:t>
            </a:r>
          </a:p>
          <a:p>
            <a:r>
              <a:rPr lang="en-US" sz="2200" dirty="0" smtClean="0"/>
              <a:t>We consider the following 3 important aspects of RPC Communication: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0000"/>
                </a:solidFill>
              </a:rPr>
              <a:t>RPC call </a:t>
            </a:r>
            <a:r>
              <a:rPr lang="en-US" sz="2400" b="1" i="1" dirty="0" smtClean="0">
                <a:solidFill>
                  <a:srgbClr val="FF0000"/>
                </a:solidFill>
              </a:rPr>
              <a:t>semantics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FF0000"/>
                </a:solidFill>
              </a:rPr>
              <a:t>RPC communication Protocols.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FF0000"/>
                </a:solidFill>
              </a:rPr>
              <a:t>Client-Server binding in RPC</a:t>
            </a:r>
            <a:endParaRPr lang="en-IN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89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51338"/>
            <a:ext cx="10353762" cy="718039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3.1. RPC </a:t>
            </a:r>
            <a:r>
              <a:rPr lang="en-IN" sz="3200" b="1" dirty="0">
                <a:solidFill>
                  <a:srgbClr val="FF0000"/>
                </a:solidFill>
              </a:rPr>
              <a:t>Call Semantics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27637"/>
            <a:ext cx="10353762" cy="5222631"/>
          </a:xfrm>
        </p:spPr>
        <p:txBody>
          <a:bodyPr>
            <a:normAutofit/>
          </a:bodyPr>
          <a:lstStyle/>
          <a:p>
            <a:r>
              <a:rPr lang="en-IN" sz="2200" dirty="0" smtClean="0"/>
              <a:t>Since the caller and the called process are located on different machines, both of them </a:t>
            </a:r>
            <a:r>
              <a:rPr lang="en-IN" sz="2200" b="1" i="1" dirty="0" smtClean="0">
                <a:solidFill>
                  <a:srgbClr val="FF0000"/>
                </a:solidFill>
              </a:rPr>
              <a:t>may fail independently and restart later</a:t>
            </a:r>
            <a:r>
              <a:rPr lang="en-IN" sz="2200" dirty="0" smtClean="0"/>
              <a:t>.</a:t>
            </a:r>
          </a:p>
          <a:p>
            <a:r>
              <a:rPr lang="en-IN" sz="2200" dirty="0" smtClean="0"/>
              <a:t>It is also possible that the </a:t>
            </a:r>
            <a:r>
              <a:rPr lang="en-IN" sz="2200" b="1" i="1" dirty="0" smtClean="0">
                <a:solidFill>
                  <a:srgbClr val="FF0000"/>
                </a:solidFill>
              </a:rPr>
              <a:t>communication link </a:t>
            </a:r>
            <a:r>
              <a:rPr lang="en-US" sz="2200" b="1" i="1" dirty="0" smtClean="0">
                <a:solidFill>
                  <a:srgbClr val="FF0000"/>
                </a:solidFill>
              </a:rPr>
              <a:t> </a:t>
            </a:r>
            <a:r>
              <a:rPr lang="en-US" sz="2200" b="1" i="1" dirty="0">
                <a:solidFill>
                  <a:srgbClr val="FF0000"/>
                </a:solidFill>
              </a:rPr>
              <a:t>may fail</a:t>
            </a:r>
            <a:r>
              <a:rPr lang="en-US" sz="2200" dirty="0"/>
              <a:t>, </a:t>
            </a:r>
            <a:r>
              <a:rPr lang="en-US" sz="2200" b="1" i="1" dirty="0">
                <a:solidFill>
                  <a:srgbClr val="FF0000"/>
                </a:solidFill>
              </a:rPr>
              <a:t>leading to disconnection </a:t>
            </a:r>
            <a:r>
              <a:rPr lang="en-US" sz="2200" dirty="0"/>
              <a:t>between </a:t>
            </a:r>
            <a:r>
              <a:rPr lang="en-US" sz="2200" dirty="0" smtClean="0"/>
              <a:t>the caller and the called process. </a:t>
            </a:r>
          </a:p>
          <a:p>
            <a:endParaRPr lang="en-US" sz="2200" dirty="0" smtClean="0"/>
          </a:p>
          <a:p>
            <a:r>
              <a:rPr lang="en-US" sz="2200" dirty="0" smtClean="0"/>
              <a:t>This </a:t>
            </a:r>
            <a:r>
              <a:rPr lang="en-US" sz="2200" b="1" i="1" dirty="0" smtClean="0">
                <a:solidFill>
                  <a:srgbClr val="FF0000"/>
                </a:solidFill>
              </a:rPr>
              <a:t>may cause disturbance in the execution of the RPC </a:t>
            </a:r>
            <a:r>
              <a:rPr lang="en-US" sz="2200" dirty="0" smtClean="0"/>
              <a:t>and may even cause the caller or the called process to crash.</a:t>
            </a:r>
          </a:p>
          <a:p>
            <a:r>
              <a:rPr lang="en-US" sz="2200" dirty="0" smtClean="0"/>
              <a:t>Hence, it is necessary for the RPC runtime systems to have an </a:t>
            </a:r>
            <a:r>
              <a:rPr lang="en-US" sz="2200" b="1" i="1" dirty="0" smtClean="0">
                <a:solidFill>
                  <a:srgbClr val="FF0000"/>
                </a:solidFill>
              </a:rPr>
              <a:t>Integral failure handling mechanism</a:t>
            </a:r>
            <a:r>
              <a:rPr lang="en-US" sz="2200" dirty="0" smtClean="0"/>
              <a:t>.</a:t>
            </a:r>
          </a:p>
          <a:p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b="1" i="1" dirty="0" smtClean="0">
                <a:solidFill>
                  <a:srgbClr val="FF0000"/>
                </a:solidFill>
              </a:rPr>
              <a:t>RPC Call Semantics defines how often a remote procedure would be executed under faulty conditions</a:t>
            </a:r>
            <a:r>
              <a:rPr lang="en-US" sz="2200" dirty="0" smtClean="0"/>
              <a:t>.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466211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870" y="351691"/>
            <a:ext cx="4097820" cy="586154"/>
          </a:xfrm>
        </p:spPr>
        <p:txBody>
          <a:bodyPr>
            <a:normAutofit/>
          </a:bodyPr>
          <a:lstStyle/>
          <a:p>
            <a:r>
              <a:rPr lang="en-IN" sz="2200" dirty="0" smtClean="0">
                <a:solidFill>
                  <a:srgbClr val="FFFF00"/>
                </a:solidFill>
              </a:rPr>
              <a:t>Types of RPC Call Semantics</a:t>
            </a:r>
            <a:endParaRPr lang="en-IN" sz="2200" dirty="0">
              <a:solidFill>
                <a:srgbClr val="FFFF00"/>
              </a:solidFill>
            </a:endParaRPr>
          </a:p>
        </p:txBody>
      </p:sp>
      <p:pic>
        <p:nvPicPr>
          <p:cNvPr id="1028" name="Picture 4" descr="Distributed System - Call Semantics in RPC - GeeksforGee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59" y="1090123"/>
            <a:ext cx="8509241" cy="549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191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18393"/>
            <a:ext cx="10353762" cy="5334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rgbClr val="FF0000"/>
                </a:solidFill>
              </a:rPr>
              <a:t>3.1.1. Possibly </a:t>
            </a:r>
            <a:r>
              <a:rPr lang="en-US" sz="3200" b="1" dirty="0">
                <a:solidFill>
                  <a:srgbClr val="FF0000"/>
                </a:solidFill>
              </a:rPr>
              <a:t>or may-be call semantics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644525"/>
            <a:ext cx="10353762" cy="4782652"/>
          </a:xfrm>
        </p:spPr>
        <p:txBody>
          <a:bodyPr>
            <a:normAutofit/>
          </a:bodyPr>
          <a:lstStyle/>
          <a:p>
            <a:r>
              <a:rPr lang="en-US" sz="2200" dirty="0"/>
              <a:t>This is </a:t>
            </a:r>
            <a:r>
              <a:rPr lang="en-US" sz="2200" b="1" i="1" dirty="0">
                <a:solidFill>
                  <a:srgbClr val="FFFF00"/>
                </a:solidFill>
              </a:rPr>
              <a:t>one of the weakest semantics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caller waits for a predetermined timeout period </a:t>
            </a:r>
            <a:r>
              <a:rPr lang="en-US" sz="2200" dirty="0"/>
              <a:t>and continues with its execution.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There </a:t>
            </a:r>
            <a:r>
              <a:rPr lang="en-US" sz="2200" dirty="0"/>
              <a:t>is </a:t>
            </a:r>
            <a:r>
              <a:rPr lang="en-US" sz="2200" b="1" i="1" dirty="0">
                <a:solidFill>
                  <a:srgbClr val="FFFF00"/>
                </a:solidFill>
              </a:rPr>
              <a:t>no guarantee of receipt of the call message or procedure execution by the caller</a:t>
            </a:r>
            <a:r>
              <a:rPr lang="en-US" sz="2200" dirty="0">
                <a:solidFill>
                  <a:srgbClr val="FFFF00"/>
                </a:solidFill>
              </a:rPr>
              <a:t>.</a:t>
            </a:r>
            <a:r>
              <a:rPr lang="en-US" sz="2200" dirty="0"/>
              <a:t>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This </a:t>
            </a:r>
            <a:r>
              <a:rPr lang="en-US" sz="2200" dirty="0"/>
              <a:t>semantic is </a:t>
            </a:r>
            <a:r>
              <a:rPr lang="en-US" sz="2200" b="1" i="1" dirty="0">
                <a:solidFill>
                  <a:srgbClr val="FFFF00"/>
                </a:solidFill>
              </a:rPr>
              <a:t>ideal for applications where a response is not important </a:t>
            </a:r>
            <a:r>
              <a:rPr lang="en-US" sz="2200" dirty="0"/>
              <a:t>for the caller, or in </a:t>
            </a:r>
            <a:r>
              <a:rPr lang="en-US" sz="2200" b="1" i="1" dirty="0" smtClean="0">
                <a:solidFill>
                  <a:srgbClr val="FFFF00"/>
                </a:solidFill>
              </a:rPr>
              <a:t>LAN’s </a:t>
            </a:r>
            <a:r>
              <a:rPr lang="en-US" sz="2200" b="1" i="1" dirty="0">
                <a:solidFill>
                  <a:srgbClr val="FFFF00"/>
                </a:solidFill>
              </a:rPr>
              <a:t>with guaranteed successful message transmission</a:t>
            </a:r>
            <a:r>
              <a:rPr lang="en-US" sz="2200" dirty="0"/>
              <a:t>.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616029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60131"/>
            <a:ext cx="10353762" cy="60373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rgbClr val="FF0000"/>
                </a:solidFill>
              </a:rPr>
              <a:t>3.1.2. Last-one call semantics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231287"/>
            <a:ext cx="10353762" cy="525743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This </a:t>
            </a:r>
            <a:r>
              <a:rPr lang="en-US" sz="2200" dirty="0"/>
              <a:t>semantic </a:t>
            </a:r>
            <a:r>
              <a:rPr lang="en-US" sz="2200" b="1" i="1" dirty="0">
                <a:solidFill>
                  <a:srgbClr val="FFFF00"/>
                </a:solidFill>
              </a:rPr>
              <a:t>retransmits the call message</a:t>
            </a:r>
            <a:r>
              <a:rPr lang="en-US" sz="2200" dirty="0"/>
              <a:t>, based on a predetermined timeout, </a:t>
            </a:r>
            <a:r>
              <a:rPr lang="en-US" sz="2200" b="1" i="1" dirty="0">
                <a:solidFill>
                  <a:srgbClr val="FFFF00"/>
                </a:solidFill>
              </a:rPr>
              <a:t>until the caller receives the response</a:t>
            </a:r>
            <a:r>
              <a:rPr lang="en-US" sz="2200" dirty="0">
                <a:solidFill>
                  <a:srgbClr val="FFFF00"/>
                </a:solidFill>
              </a:rPr>
              <a:t>. </a:t>
            </a:r>
            <a:endParaRPr lang="en-US" sz="2200" dirty="0" smtClean="0">
              <a:solidFill>
                <a:srgbClr val="FFFF00"/>
              </a:solidFill>
            </a:endParaRPr>
          </a:p>
          <a:p>
            <a:r>
              <a:rPr lang="en-US" sz="2200" dirty="0" smtClean="0"/>
              <a:t>The </a:t>
            </a:r>
            <a:r>
              <a:rPr lang="en-US" sz="2200" dirty="0"/>
              <a:t>entire set of actions like caller calling the RPC, called process executing the procedure, and the caller receiving the results, are </a:t>
            </a:r>
            <a:r>
              <a:rPr lang="en-US" sz="2200" b="1" i="1" dirty="0">
                <a:solidFill>
                  <a:srgbClr val="FFFF00"/>
                </a:solidFill>
              </a:rPr>
              <a:t>repeated until the caller receives the result. </a:t>
            </a:r>
            <a:endParaRPr lang="en-US" sz="2200" b="1" i="1" dirty="0" smtClean="0">
              <a:solidFill>
                <a:srgbClr val="FFFF00"/>
              </a:solidFill>
            </a:endParaRPr>
          </a:p>
          <a:p>
            <a:r>
              <a:rPr lang="en-US" sz="2200" dirty="0" smtClean="0"/>
              <a:t>The </a:t>
            </a:r>
            <a:r>
              <a:rPr lang="en-US" sz="2200" b="1" i="1" dirty="0" smtClean="0">
                <a:solidFill>
                  <a:srgbClr val="FFFF00"/>
                </a:solidFill>
              </a:rPr>
              <a:t>caller </a:t>
            </a:r>
            <a:r>
              <a:rPr lang="en-US" sz="2200" b="1" i="1" dirty="0">
                <a:solidFill>
                  <a:srgbClr val="FFFF00"/>
                </a:solidFill>
              </a:rPr>
              <a:t>uses the results of the </a:t>
            </a:r>
            <a:r>
              <a:rPr lang="en-US" sz="2200" b="1" i="1" dirty="0" smtClean="0">
                <a:solidFill>
                  <a:srgbClr val="FFFF00"/>
                </a:solidFill>
              </a:rPr>
              <a:t>latest </a:t>
            </a:r>
            <a:r>
              <a:rPr lang="en-US" sz="2200" b="1" i="1" dirty="0">
                <a:solidFill>
                  <a:srgbClr val="FFFF00"/>
                </a:solidFill>
              </a:rPr>
              <a:t>executed call</a:t>
            </a:r>
            <a:r>
              <a:rPr lang="en-US" sz="2200" dirty="0"/>
              <a:t>, even though the earlier calls may have survived the crash. </a:t>
            </a:r>
            <a:endParaRPr lang="en-US" sz="2200" dirty="0" smtClean="0"/>
          </a:p>
          <a:p>
            <a:r>
              <a:rPr lang="en-US" sz="2200" dirty="0" smtClean="0"/>
              <a:t>This </a:t>
            </a:r>
            <a:r>
              <a:rPr lang="en-US" sz="2200" dirty="0"/>
              <a:t>semantic is </a:t>
            </a:r>
            <a:r>
              <a:rPr lang="en-US" sz="2200" b="1" i="1" dirty="0">
                <a:solidFill>
                  <a:srgbClr val="FFFF00"/>
                </a:solidFill>
              </a:rPr>
              <a:t>difficult to achieve in case of orphan calls</a:t>
            </a:r>
            <a:r>
              <a:rPr lang="en-US" sz="2200" dirty="0" smtClean="0"/>
              <a:t>.</a:t>
            </a:r>
          </a:p>
          <a:p>
            <a:r>
              <a:rPr lang="en-US" sz="2200" dirty="0"/>
              <a:t>O</a:t>
            </a:r>
            <a:r>
              <a:rPr lang="en-US" sz="2200" dirty="0" smtClean="0"/>
              <a:t>rphan </a:t>
            </a:r>
            <a:r>
              <a:rPr lang="en-US" sz="2200" dirty="0"/>
              <a:t>calls are </a:t>
            </a:r>
            <a:r>
              <a:rPr lang="en-US" sz="2200" b="1" i="1" dirty="0">
                <a:solidFill>
                  <a:srgbClr val="FFFF00"/>
                </a:solidFill>
              </a:rPr>
              <a:t>calls whose </a:t>
            </a:r>
            <a:r>
              <a:rPr lang="en-US" sz="2200" b="1" i="1" dirty="0" smtClean="0">
                <a:solidFill>
                  <a:srgbClr val="FFFF00"/>
                </a:solidFill>
              </a:rPr>
              <a:t>caller </a:t>
            </a:r>
            <a:r>
              <a:rPr lang="en-US" sz="2200" b="1" i="1" dirty="0">
                <a:solidFill>
                  <a:srgbClr val="FFFF00"/>
                </a:solidFill>
              </a:rPr>
              <a:t>has expired due to a node crash</a:t>
            </a:r>
            <a:r>
              <a:rPr lang="en-US" sz="2200" dirty="0"/>
              <a:t>. No parent is </a:t>
            </a:r>
            <a:r>
              <a:rPr lang="en-US" sz="2200" dirty="0" smtClean="0"/>
              <a:t>waiting </a:t>
            </a:r>
            <a:r>
              <a:rPr lang="en-US" sz="2200" dirty="0"/>
              <a:t>for such calls, resulting in unwanted computation. These calls waste CPU </a:t>
            </a:r>
            <a:r>
              <a:rPr lang="en-US" sz="2200" dirty="0" smtClean="0"/>
              <a:t>cycles, </a:t>
            </a:r>
            <a:r>
              <a:rPr lang="en-US" sz="2200" dirty="0"/>
              <a:t>lock files, and </a:t>
            </a:r>
            <a:r>
              <a:rPr lang="en-US" sz="2200" dirty="0" smtClean="0"/>
              <a:t>may </a:t>
            </a:r>
            <a:r>
              <a:rPr lang="en-US" sz="2200" dirty="0"/>
              <a:t>tie up resources. </a:t>
            </a:r>
            <a:r>
              <a:rPr lang="en-US" sz="2200" b="1" i="1" dirty="0">
                <a:solidFill>
                  <a:srgbClr val="FFFF00"/>
                </a:solidFill>
              </a:rPr>
              <a:t>If the client reboots, the computation repeats, leading to rework</a:t>
            </a:r>
            <a:r>
              <a:rPr lang="en-US" sz="2200" dirty="0">
                <a:solidFill>
                  <a:srgbClr val="FFFF00"/>
                </a:solidFill>
              </a:rPr>
              <a:t>. </a:t>
            </a:r>
            <a:endParaRPr lang="en-IN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7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757" y="175846"/>
            <a:ext cx="10353762" cy="6392008"/>
          </a:xfrm>
        </p:spPr>
        <p:txBody>
          <a:bodyPr>
            <a:normAutofit/>
          </a:bodyPr>
          <a:lstStyle/>
          <a:p>
            <a:r>
              <a:rPr lang="en-US" dirty="0"/>
              <a:t>To achieve last-one call semantics, the various techniques used are as follows</a:t>
            </a:r>
            <a:r>
              <a:rPr lang="en-US" dirty="0" smtClean="0"/>
              <a:t>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IN" sz="2200" b="1" i="1" dirty="0" smtClean="0">
                <a:solidFill>
                  <a:srgbClr val="FF0000"/>
                </a:solidFill>
              </a:rPr>
              <a:t>Extermination</a:t>
            </a:r>
            <a:r>
              <a:rPr lang="en-US" sz="2200" b="1" i="1" dirty="0" smtClean="0">
                <a:solidFill>
                  <a:srgbClr val="FF0000"/>
                </a:solidFill>
              </a:rPr>
              <a:t>: </a:t>
            </a:r>
          </a:p>
          <a:p>
            <a:pPr marL="1098900" lvl="2" indent="-342900"/>
            <a:r>
              <a:rPr lang="en-US" sz="2000" dirty="0" smtClean="0"/>
              <a:t>The </a:t>
            </a:r>
            <a:r>
              <a:rPr lang="en-US" sz="2000" b="1" i="1" dirty="0">
                <a:solidFill>
                  <a:srgbClr val="FFFF00"/>
                </a:solidFill>
              </a:rPr>
              <a:t>client maintains a log on the disk</a:t>
            </a:r>
            <a:r>
              <a:rPr lang="en-US" sz="2000" dirty="0"/>
              <a:t>, before it sends a call. </a:t>
            </a:r>
            <a:r>
              <a:rPr lang="en-US" sz="2000" b="1" i="1" dirty="0">
                <a:solidFill>
                  <a:srgbClr val="FFFF00"/>
                </a:solidFill>
              </a:rPr>
              <a:t>On reboot, the log is </a:t>
            </a:r>
            <a:r>
              <a:rPr lang="en-US" sz="2000" b="1" i="1" dirty="0" smtClean="0">
                <a:solidFill>
                  <a:srgbClr val="FFFF00"/>
                </a:solidFill>
              </a:rPr>
              <a:t>checked </a:t>
            </a:r>
            <a:r>
              <a:rPr lang="en-US" sz="2000" dirty="0"/>
              <a:t>and the </a:t>
            </a:r>
            <a:r>
              <a:rPr lang="en-US" sz="2000" b="1" i="1" dirty="0">
                <a:solidFill>
                  <a:srgbClr val="FFFF00"/>
                </a:solidFill>
              </a:rPr>
              <a:t>orphan process is killed</a:t>
            </a:r>
            <a:r>
              <a:rPr lang="en-US" sz="2000" dirty="0"/>
              <a:t>. </a:t>
            </a:r>
            <a:endParaRPr lang="en-US" sz="2000" dirty="0" smtClean="0"/>
          </a:p>
          <a:p>
            <a:pPr marL="1098900" lvl="2" indent="-342900"/>
            <a:r>
              <a:rPr lang="en-US" sz="2000" dirty="0" smtClean="0"/>
              <a:t>A </a:t>
            </a:r>
            <a:r>
              <a:rPr lang="en-US" sz="2000" b="1" i="1" dirty="0">
                <a:solidFill>
                  <a:srgbClr val="FF0000"/>
                </a:solidFill>
              </a:rPr>
              <a:t>'Write to the disk'</a:t>
            </a:r>
            <a:r>
              <a:rPr lang="en-US" sz="2000" b="1" i="1" dirty="0">
                <a:solidFill>
                  <a:srgbClr val="FFFF00"/>
                </a:solidFill>
              </a:rPr>
              <a:t> operation is an overhead </a:t>
            </a:r>
            <a:r>
              <a:rPr lang="en-US" sz="2000" dirty="0" smtClean="0"/>
              <a:t>in terms </a:t>
            </a:r>
            <a:r>
              <a:rPr lang="en-US" sz="2000" dirty="0"/>
              <a:t>of cost and resources</a:t>
            </a:r>
            <a:r>
              <a:rPr lang="en-US" sz="2000" dirty="0" smtClean="0"/>
              <a:t>.</a:t>
            </a:r>
          </a:p>
          <a:p>
            <a:pPr marL="1098900" lvl="2" indent="-342900"/>
            <a:r>
              <a:rPr lang="en-US" sz="2000" dirty="0" smtClean="0"/>
              <a:t>In situations where </a:t>
            </a:r>
            <a:r>
              <a:rPr lang="en-US" sz="2000" b="1" i="1" dirty="0">
                <a:solidFill>
                  <a:srgbClr val="FFFF00"/>
                </a:solidFill>
              </a:rPr>
              <a:t>creation of grand orphans </a:t>
            </a:r>
            <a:r>
              <a:rPr lang="en-US" sz="2000" dirty="0" smtClean="0"/>
              <a:t>may take place due to an RPC </a:t>
            </a:r>
            <a:r>
              <a:rPr lang="en-US" sz="2000" dirty="0"/>
              <a:t>themselves </a:t>
            </a:r>
            <a:r>
              <a:rPr lang="en-US" sz="2000" dirty="0" smtClean="0"/>
              <a:t>calling another RPC, </a:t>
            </a:r>
            <a:r>
              <a:rPr lang="en-US" sz="2000" b="1" i="1" dirty="0" smtClean="0">
                <a:solidFill>
                  <a:srgbClr val="FFFF00"/>
                </a:solidFill>
              </a:rPr>
              <a:t>extra </a:t>
            </a:r>
            <a:r>
              <a:rPr lang="en-US" sz="2000" b="1" i="1" dirty="0">
                <a:solidFill>
                  <a:srgbClr val="FFFF00"/>
                </a:solidFill>
              </a:rPr>
              <a:t>write operations </a:t>
            </a:r>
            <a:r>
              <a:rPr lang="en-US" sz="2000" b="1" i="1" dirty="0" smtClean="0">
                <a:solidFill>
                  <a:srgbClr val="FFFF00"/>
                </a:solidFill>
              </a:rPr>
              <a:t>in the log are </a:t>
            </a:r>
            <a:r>
              <a:rPr lang="en-US" sz="2000" b="1" i="1" dirty="0">
                <a:solidFill>
                  <a:srgbClr val="FFFF00"/>
                </a:solidFill>
              </a:rPr>
              <a:t>required</a:t>
            </a:r>
            <a:r>
              <a:rPr lang="en-US" sz="2000" dirty="0"/>
              <a:t>. </a:t>
            </a:r>
            <a:endParaRPr lang="en-US" sz="2000" dirty="0" smtClean="0"/>
          </a:p>
          <a:p>
            <a:pPr marL="1098900" lvl="2" indent="-342900"/>
            <a:r>
              <a:rPr lang="en-US" sz="2000" dirty="0" smtClean="0"/>
              <a:t>This </a:t>
            </a:r>
            <a:r>
              <a:rPr lang="en-US" sz="2000" dirty="0"/>
              <a:t>technique is </a:t>
            </a:r>
            <a:r>
              <a:rPr lang="en-US" sz="2000" b="1" i="1" dirty="0">
                <a:solidFill>
                  <a:srgbClr val="FFFF00"/>
                </a:solidFill>
              </a:rPr>
              <a:t>expensive because of the cost of writing every record </a:t>
            </a:r>
            <a:r>
              <a:rPr lang="en-US" sz="2000" dirty="0"/>
              <a:t>to the disk.</a:t>
            </a:r>
            <a:r>
              <a:rPr lang="en-US" sz="1800" dirty="0"/>
              <a:t> </a:t>
            </a:r>
            <a:endParaRPr lang="en-US" sz="1800" dirty="0" smtClean="0"/>
          </a:p>
          <a:p>
            <a:pPr marL="756000" lvl="2" indent="0">
              <a:buNone/>
            </a:pPr>
            <a:endParaRPr lang="en-US" sz="1800" b="1" i="1" dirty="0" smtClean="0">
              <a:solidFill>
                <a:srgbClr val="FF0000"/>
              </a:solidFill>
            </a:endParaRPr>
          </a:p>
          <a:p>
            <a:pPr marL="792900" lvl="1" indent="-342900">
              <a:buFont typeface="+mj-lt"/>
              <a:buAutoNum type="arabicPeriod"/>
            </a:pPr>
            <a:r>
              <a:rPr lang="en-US" sz="2200" b="1" i="1" dirty="0" smtClean="0">
                <a:solidFill>
                  <a:srgbClr val="FF0000"/>
                </a:solidFill>
              </a:rPr>
              <a:t>Reincarnation: </a:t>
            </a:r>
          </a:p>
          <a:p>
            <a:pPr marL="1041750" lvl="2" indent="-285750"/>
            <a:r>
              <a:rPr lang="en-US" sz="2000" dirty="0" smtClean="0"/>
              <a:t>Time </a:t>
            </a:r>
            <a:r>
              <a:rPr lang="en-US" sz="2000" dirty="0"/>
              <a:t>is divided into </a:t>
            </a:r>
            <a:r>
              <a:rPr lang="en-US" sz="2000" b="1" i="1" dirty="0">
                <a:solidFill>
                  <a:srgbClr val="FFFF00"/>
                </a:solidFill>
              </a:rPr>
              <a:t>sequential </a:t>
            </a:r>
            <a:r>
              <a:rPr lang="en-US" sz="2000" b="1" i="1" dirty="0" smtClean="0">
                <a:solidFill>
                  <a:srgbClr val="FFFF00"/>
                </a:solidFill>
              </a:rPr>
              <a:t>numbered </a:t>
            </a:r>
            <a:r>
              <a:rPr lang="en-US" sz="2000" b="1" i="1" dirty="0">
                <a:solidFill>
                  <a:srgbClr val="FFFF00"/>
                </a:solidFill>
              </a:rPr>
              <a:t>units called epochs</a:t>
            </a:r>
            <a:r>
              <a:rPr lang="en-US" sz="2000" dirty="0" smtClean="0">
                <a:solidFill>
                  <a:srgbClr val="FFFF00"/>
                </a:solidFill>
              </a:rPr>
              <a:t>. </a:t>
            </a:r>
          </a:p>
          <a:p>
            <a:pPr marL="1041750" lvl="2" indent="-285750"/>
            <a:r>
              <a:rPr lang="en-US" sz="2000" dirty="0" smtClean="0"/>
              <a:t>A </a:t>
            </a:r>
            <a:r>
              <a:rPr lang="en-US" sz="2000" b="1" i="1" dirty="0">
                <a:solidFill>
                  <a:srgbClr val="FFFF00"/>
                </a:solidFill>
              </a:rPr>
              <a:t>new epoch is started on reboot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and broadcasted to all machines</a:t>
            </a:r>
            <a:r>
              <a:rPr lang="en-US" sz="2000" dirty="0"/>
              <a:t>. </a:t>
            </a:r>
            <a:endParaRPr lang="en-US" sz="2000" dirty="0" smtClean="0"/>
          </a:p>
          <a:p>
            <a:pPr marL="1041750" lvl="2" indent="-285750"/>
            <a:r>
              <a:rPr lang="en-US" sz="2000" dirty="0" smtClean="0"/>
              <a:t>The </a:t>
            </a:r>
            <a:r>
              <a:rPr lang="en-US" sz="2000" b="1" i="1" dirty="0">
                <a:solidFill>
                  <a:srgbClr val="FFFF00"/>
                </a:solidFill>
              </a:rPr>
              <a:t>remote computations are located and killed</a:t>
            </a:r>
            <a:r>
              <a:rPr lang="en-US" sz="2000" dirty="0"/>
              <a:t>. </a:t>
            </a:r>
            <a:endParaRPr lang="en-US" sz="2000" dirty="0" smtClean="0"/>
          </a:p>
          <a:p>
            <a:pPr marL="1041750" lvl="2" indent="-285750"/>
            <a:r>
              <a:rPr lang="en-US" sz="2000" b="1" i="1" dirty="0" smtClean="0">
                <a:solidFill>
                  <a:srgbClr val="FFFF00"/>
                </a:solidFill>
              </a:rPr>
              <a:t>Some </a:t>
            </a:r>
            <a:r>
              <a:rPr lang="en-US" sz="2000" b="1" i="1" dirty="0">
                <a:solidFill>
                  <a:srgbClr val="FFFF00"/>
                </a:solidFill>
              </a:rPr>
              <a:t>orphans may survive </a:t>
            </a:r>
            <a:r>
              <a:rPr lang="en-US" sz="2000" dirty="0"/>
              <a:t>in partitioned networks. If the </a:t>
            </a:r>
            <a:r>
              <a:rPr lang="en-US" sz="2000" b="1" i="1" dirty="0">
                <a:solidFill>
                  <a:srgbClr val="FFFF00"/>
                </a:solidFill>
              </a:rPr>
              <a:t>replies contain obsolete epoch numbers, we can detect the orphan calls</a:t>
            </a:r>
            <a:r>
              <a:rPr lang="en-US" sz="2000" dirty="0" smtClean="0"/>
              <a:t>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0825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41" y="1028700"/>
            <a:ext cx="10353762" cy="5020408"/>
          </a:xfrm>
        </p:spPr>
        <p:txBody>
          <a:bodyPr>
            <a:normAutofit/>
          </a:bodyPr>
          <a:lstStyle/>
          <a:p>
            <a:pPr marL="907200" lvl="1" indent="-457200">
              <a:buFont typeface="+mj-lt"/>
              <a:buAutoNum type="arabicPeriod" startAt="3"/>
            </a:pPr>
            <a:r>
              <a:rPr lang="en-US" sz="2200" b="1" i="1" dirty="0">
                <a:solidFill>
                  <a:srgbClr val="FF0000"/>
                </a:solidFill>
              </a:rPr>
              <a:t>Gentle </a:t>
            </a:r>
            <a:r>
              <a:rPr lang="en-US" sz="2200" b="1" i="1" dirty="0" smtClean="0">
                <a:solidFill>
                  <a:srgbClr val="FF0000"/>
                </a:solidFill>
              </a:rPr>
              <a:t>Reincarnation:</a:t>
            </a:r>
          </a:p>
          <a:p>
            <a:pPr marL="1041750" lvl="2" indent="-285750"/>
            <a:r>
              <a:rPr lang="en-US" sz="2200" dirty="0"/>
              <a:t>On receiving the broadcast, </a:t>
            </a:r>
            <a:r>
              <a:rPr lang="en-US" sz="2200" b="1" i="1" dirty="0">
                <a:solidFill>
                  <a:srgbClr val="FFFF00"/>
                </a:solidFill>
              </a:rPr>
              <a:t>each machine checks for remote computation to locate the owner</a:t>
            </a:r>
            <a:r>
              <a:rPr lang="en-US" sz="2200" dirty="0" smtClean="0"/>
              <a:t>.</a:t>
            </a:r>
          </a:p>
          <a:p>
            <a:pPr marL="1041750" lvl="2" indent="-285750"/>
            <a:r>
              <a:rPr lang="en-US" sz="2200" dirty="0" smtClean="0"/>
              <a:t> </a:t>
            </a:r>
            <a:r>
              <a:rPr lang="en-US" sz="2200" b="1" i="1" dirty="0">
                <a:solidFill>
                  <a:srgbClr val="FFFF00"/>
                </a:solidFill>
              </a:rPr>
              <a:t>If the owner is not found</a:t>
            </a:r>
            <a:r>
              <a:rPr lang="en-US" sz="2200" dirty="0"/>
              <a:t>, then the </a:t>
            </a:r>
            <a:r>
              <a:rPr lang="en-US" sz="2200" b="1" i="1" dirty="0">
                <a:solidFill>
                  <a:srgbClr val="FFFF00"/>
                </a:solidFill>
              </a:rPr>
              <a:t>computation is </a:t>
            </a:r>
            <a:r>
              <a:rPr lang="en-US" sz="2200" b="1" i="1" dirty="0" smtClean="0">
                <a:solidFill>
                  <a:srgbClr val="FFFF00"/>
                </a:solidFill>
              </a:rPr>
              <a:t>killed.</a:t>
            </a:r>
          </a:p>
          <a:p>
            <a:pPr marL="1041750" lvl="2" indent="-285750"/>
            <a:endParaRPr lang="en-US" sz="1800" b="1" i="1" dirty="0">
              <a:solidFill>
                <a:srgbClr val="FFFF00"/>
              </a:solidFill>
            </a:endParaRPr>
          </a:p>
          <a:p>
            <a:pPr marL="792900" lvl="1" indent="-342900">
              <a:buFont typeface="+mj-lt"/>
              <a:buAutoNum type="arabicPeriod" startAt="3"/>
            </a:pPr>
            <a:r>
              <a:rPr lang="en-US" sz="2200" b="1" i="1" dirty="0" smtClean="0">
                <a:solidFill>
                  <a:srgbClr val="FF0000"/>
                </a:solidFill>
              </a:rPr>
              <a:t>Expiration:</a:t>
            </a:r>
          </a:p>
          <a:p>
            <a:pPr marL="1041750" lvl="2" indent="-285750"/>
            <a:r>
              <a:rPr lang="en-US" sz="2200" dirty="0"/>
              <a:t>Each RPC is given a </a:t>
            </a:r>
            <a:r>
              <a:rPr lang="en-US" sz="2200" b="1" i="1" dirty="0">
                <a:solidFill>
                  <a:srgbClr val="FFFF00"/>
                </a:solidFill>
              </a:rPr>
              <a:t>standard quantum of time </a:t>
            </a:r>
            <a:r>
              <a:rPr lang="en-US" sz="2200" dirty="0"/>
              <a:t>to do the task. </a:t>
            </a:r>
            <a:endParaRPr lang="en-US" sz="2200" dirty="0" smtClean="0"/>
          </a:p>
          <a:p>
            <a:pPr marL="1041750" lvl="2" indent="-285750"/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quantum is extended on request</a:t>
            </a:r>
            <a:r>
              <a:rPr lang="en-US" sz="2200" dirty="0"/>
              <a:t>, if the task is incomplete. </a:t>
            </a:r>
            <a:endParaRPr lang="en-US" sz="2200" dirty="0" smtClean="0"/>
          </a:p>
          <a:p>
            <a:pPr marL="1041750" lvl="2" indent="-285750"/>
            <a:r>
              <a:rPr lang="en-US" sz="2200" dirty="0" smtClean="0"/>
              <a:t>When </a:t>
            </a:r>
            <a:r>
              <a:rPr lang="en-US" sz="2200" dirty="0"/>
              <a:t>the server reboots after time T or crashes, the orphans are gone.</a:t>
            </a:r>
            <a:endParaRPr lang="en-US" sz="2200" b="1" i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106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33754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OSI Model </a:t>
            </a:r>
            <a:br>
              <a:rPr lang="en-IN" dirty="0" smtClean="0"/>
            </a:br>
            <a:r>
              <a:rPr lang="en-IN" sz="2000" dirty="0" smtClean="0"/>
              <a:t>(</a:t>
            </a:r>
            <a:r>
              <a:rPr lang="en-IN" sz="2000" dirty="0">
                <a:effectLst/>
              </a:rPr>
              <a:t>Open Systems Interconnection)</a:t>
            </a:r>
            <a:r>
              <a:rPr lang="en-IN" sz="2000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2200" dirty="0"/>
              <a:t>Designed to allow open systems to </a:t>
            </a:r>
            <a:r>
              <a:rPr lang="en-US" sz="2200" dirty="0" smtClean="0"/>
              <a:t>communicate</a:t>
            </a:r>
          </a:p>
          <a:p>
            <a:endParaRPr lang="en-US" sz="2200" dirty="0" smtClean="0"/>
          </a:p>
          <a:p>
            <a:r>
              <a:rPr lang="en-US" sz="2200" dirty="0" smtClean="0"/>
              <a:t>Two </a:t>
            </a:r>
            <a:r>
              <a:rPr lang="en-US" sz="2200" dirty="0"/>
              <a:t>general type of protocols</a:t>
            </a:r>
            <a:r>
              <a:rPr lang="en-US" sz="2200" dirty="0" smtClean="0"/>
              <a:t>:</a:t>
            </a:r>
            <a:endParaRPr lang="en-US" sz="2200" dirty="0"/>
          </a:p>
          <a:p>
            <a:r>
              <a:rPr lang="en-US" sz="2200" dirty="0" smtClean="0"/>
              <a:t> </a:t>
            </a:r>
            <a:r>
              <a:rPr lang="en-US" sz="2200" b="1" dirty="0">
                <a:solidFill>
                  <a:schemeClr val="tx1"/>
                </a:solidFill>
              </a:rPr>
              <a:t>Connection-oriented: </a:t>
            </a:r>
            <a:endParaRPr lang="en-US" sz="2200" b="1" dirty="0" smtClean="0">
              <a:solidFill>
                <a:schemeClr val="tx1"/>
              </a:solidFill>
            </a:endParaRPr>
          </a:p>
          <a:p>
            <a:pPr lvl="1"/>
            <a:r>
              <a:rPr lang="en-US" sz="2000" dirty="0" smtClean="0"/>
              <a:t>before </a:t>
            </a:r>
            <a:r>
              <a:rPr lang="en-US" sz="2000" dirty="0"/>
              <a:t>exchanging data, the </a:t>
            </a:r>
            <a:r>
              <a:rPr lang="en-US" sz="2000" b="1" i="1" dirty="0">
                <a:solidFill>
                  <a:srgbClr val="FF0000"/>
                </a:solidFill>
              </a:rPr>
              <a:t>sender and </a:t>
            </a:r>
            <a:r>
              <a:rPr lang="en-US" sz="2000" b="1" i="1" dirty="0" smtClean="0">
                <a:solidFill>
                  <a:srgbClr val="FF0000"/>
                </a:solidFill>
              </a:rPr>
              <a:t>the receiver </a:t>
            </a:r>
            <a:r>
              <a:rPr lang="en-US" sz="2000" b="1" i="1" dirty="0">
                <a:solidFill>
                  <a:srgbClr val="FF0000"/>
                </a:solidFill>
              </a:rPr>
              <a:t>must establish a connection </a:t>
            </a:r>
            <a:r>
              <a:rPr lang="en-US" sz="2000" dirty="0"/>
              <a:t>(e.g., telephone), possibly </a:t>
            </a:r>
            <a:r>
              <a:rPr lang="en-US" sz="2000" dirty="0" smtClean="0"/>
              <a:t>negotiate the </a:t>
            </a:r>
            <a:r>
              <a:rPr lang="en-US" sz="2000" dirty="0"/>
              <a:t>protocols to be used, release the connection when done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Connectionless</a:t>
            </a:r>
            <a:r>
              <a:rPr lang="en-US" sz="2200" b="1" dirty="0">
                <a:solidFill>
                  <a:schemeClr val="tx1"/>
                </a:solidFill>
              </a:rPr>
              <a:t>:</a:t>
            </a:r>
            <a:r>
              <a:rPr lang="en-US" sz="2200" dirty="0"/>
              <a:t> </a:t>
            </a:r>
            <a:r>
              <a:rPr lang="en-US" sz="2200" b="1" i="1" dirty="0">
                <a:solidFill>
                  <a:srgbClr val="FF0000"/>
                </a:solidFill>
              </a:rPr>
              <a:t>no setup in advance </a:t>
            </a:r>
            <a:r>
              <a:rPr lang="en-US" sz="2200" dirty="0"/>
              <a:t>(e.g., sending an email)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093517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961292"/>
            <a:ext cx="10353762" cy="6477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</a:rPr>
              <a:t>3.1.</a:t>
            </a:r>
            <a:r>
              <a:rPr lang="en-IN" sz="3200" b="1" dirty="0" smtClean="0">
                <a:solidFill>
                  <a:srgbClr val="FF0000"/>
                </a:solidFill>
              </a:rPr>
              <a:t>3. Last-of-many </a:t>
            </a:r>
            <a:r>
              <a:rPr lang="en-IN" sz="3200" b="1" dirty="0">
                <a:solidFill>
                  <a:srgbClr val="FF0000"/>
                </a:solidFill>
              </a:rPr>
              <a:t>call semantics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899140"/>
            <a:ext cx="10353762" cy="3086098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tx1">
                    <a:lumMod val="85000"/>
                  </a:schemeClr>
                </a:solidFill>
              </a:rPr>
              <a:t>Each RPC call is provided a</a:t>
            </a:r>
            <a:r>
              <a:rPr lang="en-US" sz="2200" b="1" i="1" dirty="0" smtClean="0">
                <a:solidFill>
                  <a:srgbClr val="FFFF00"/>
                </a:solidFill>
              </a:rPr>
              <a:t> unique Call-ID</a:t>
            </a:r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Neglects </a:t>
            </a:r>
            <a:r>
              <a:rPr lang="en-US" sz="2200" b="1" i="1" dirty="0">
                <a:solidFill>
                  <a:srgbClr val="FFFF00"/>
                </a:solidFill>
              </a:rPr>
              <a:t>orphan calls by using a call ID </a:t>
            </a:r>
            <a:r>
              <a:rPr lang="en-US" sz="2200" dirty="0"/>
              <a:t>to uniquely identify each call. </a:t>
            </a:r>
            <a:endParaRPr lang="en-US" sz="2200" dirty="0" smtClean="0"/>
          </a:p>
          <a:p>
            <a:r>
              <a:rPr lang="en-US" sz="2200" dirty="0" smtClean="0"/>
              <a:t>New </a:t>
            </a:r>
            <a:r>
              <a:rPr lang="en-US" sz="2200" dirty="0"/>
              <a:t>call IDs are associated with repeated calls.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client </a:t>
            </a:r>
            <a:r>
              <a:rPr lang="en-US" sz="2200" b="1" i="1" dirty="0">
                <a:solidFill>
                  <a:srgbClr val="FFFF00"/>
                </a:solidFill>
              </a:rPr>
              <a:t>checks the message ID</a:t>
            </a:r>
            <a:r>
              <a:rPr lang="en-US" sz="2200" dirty="0"/>
              <a:t> and </a:t>
            </a:r>
            <a:r>
              <a:rPr lang="en-US" sz="2200" b="1" i="1" dirty="0">
                <a:solidFill>
                  <a:srgbClr val="FFFF00"/>
                </a:solidFill>
              </a:rPr>
              <a:t>accepts the response, if the call ID matches the recently repeated call</a:t>
            </a:r>
            <a:r>
              <a:rPr lang="en-US" sz="2200" dirty="0"/>
              <a:t>, else it ignores the message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161950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76654"/>
            <a:ext cx="10353762" cy="665285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</a:rPr>
              <a:t>3.1.</a:t>
            </a:r>
            <a:r>
              <a:rPr lang="en-IN" sz="3200" b="1" dirty="0" smtClean="0">
                <a:solidFill>
                  <a:srgbClr val="FF0000"/>
                </a:solidFill>
              </a:rPr>
              <a:t>4. At-least-once </a:t>
            </a:r>
            <a:r>
              <a:rPr lang="en-IN" sz="3200" b="1" dirty="0">
                <a:solidFill>
                  <a:srgbClr val="FF0000"/>
                </a:solidFill>
              </a:rPr>
              <a:t>call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670539"/>
            <a:ext cx="10353762" cy="4349262"/>
          </a:xfrm>
        </p:spPr>
        <p:txBody>
          <a:bodyPr>
            <a:normAutofit/>
          </a:bodyPr>
          <a:lstStyle/>
          <a:p>
            <a:r>
              <a:rPr lang="en-US" sz="2200" dirty="0"/>
              <a:t>As compared to last-of-many call semantics, the </a:t>
            </a:r>
            <a:r>
              <a:rPr lang="en-US" sz="2200" b="1" i="1" dirty="0">
                <a:solidFill>
                  <a:srgbClr val="FFFF00"/>
                </a:solidFill>
              </a:rPr>
              <a:t>call is executed one or more times</a:t>
            </a:r>
            <a:r>
              <a:rPr lang="en-US" sz="2200" dirty="0"/>
              <a:t>, </a:t>
            </a:r>
            <a:r>
              <a:rPr lang="en-US" sz="2200" b="1" i="1" dirty="0">
                <a:solidFill>
                  <a:srgbClr val="FFFF00"/>
                </a:solidFill>
              </a:rPr>
              <a:t>but does not specify which results the caller gets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Message </a:t>
            </a:r>
            <a:r>
              <a:rPr lang="en-US" sz="2200" b="1" i="1" dirty="0">
                <a:solidFill>
                  <a:srgbClr val="FFFF00"/>
                </a:solidFill>
              </a:rPr>
              <a:t>timeout based on retransmission </a:t>
            </a:r>
            <a:r>
              <a:rPr lang="en-US" sz="2200" dirty="0"/>
              <a:t>is used to implement this semantic </a:t>
            </a:r>
            <a:r>
              <a:rPr lang="en-US" sz="2200" b="1" i="1" dirty="0">
                <a:solidFill>
                  <a:srgbClr val="FFFF00"/>
                </a:solidFill>
              </a:rPr>
              <a:t>without bothering about orphan calls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In </a:t>
            </a:r>
            <a:r>
              <a:rPr lang="en-US" sz="2200" dirty="0"/>
              <a:t>case of nested calls having orphan calls, the </a:t>
            </a:r>
            <a:r>
              <a:rPr lang="en-US" sz="2200" b="1" i="1" dirty="0">
                <a:solidFill>
                  <a:srgbClr val="FFFF00"/>
                </a:solidFill>
              </a:rPr>
              <a:t>caller accepts the result of the first response message, but ignores others</a:t>
            </a:r>
            <a:r>
              <a:rPr lang="en-US" sz="2200" dirty="0"/>
              <a:t>.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024996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rgbClr val="FF0000"/>
                </a:solidFill>
              </a:rPr>
              <a:t>3.1.5</a:t>
            </a:r>
            <a:r>
              <a:rPr lang="en-US" sz="3200" b="1" dirty="0">
                <a:solidFill>
                  <a:srgbClr val="FF0000"/>
                </a:solidFill>
              </a:rPr>
              <a:t>.</a:t>
            </a:r>
            <a:r>
              <a:rPr lang="en-US" sz="3200" b="1" dirty="0" smtClean="0">
                <a:solidFill>
                  <a:srgbClr val="FF0000"/>
                </a:solidFill>
              </a:rPr>
              <a:t> Exactly-once </a:t>
            </a:r>
            <a:r>
              <a:rPr lang="en-US" sz="3200" b="1" dirty="0">
                <a:solidFill>
                  <a:srgbClr val="FF0000"/>
                </a:solidFill>
              </a:rPr>
              <a:t>call semantics</a:t>
            </a:r>
            <a:endParaRPr lang="en-IN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Irrespective </a:t>
            </a:r>
            <a:r>
              <a:rPr lang="en-US" sz="2200" dirty="0"/>
              <a:t>of how many times the caller retransmits, the </a:t>
            </a:r>
            <a:r>
              <a:rPr lang="en-US" sz="2200" b="1" i="1" dirty="0">
                <a:solidFill>
                  <a:srgbClr val="FFFF00"/>
                </a:solidFill>
              </a:rPr>
              <a:t>procedure executes only once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Hence</a:t>
            </a:r>
            <a:r>
              <a:rPr lang="en-US" sz="2200" dirty="0"/>
              <a:t>, this is the </a:t>
            </a:r>
            <a:r>
              <a:rPr lang="en-US" sz="2200" b="1" i="1" dirty="0">
                <a:solidFill>
                  <a:srgbClr val="FFFF00"/>
                </a:solidFill>
              </a:rPr>
              <a:t>strongest and most desirable call semantic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It </a:t>
            </a:r>
            <a:r>
              <a:rPr lang="en-US" sz="2200" dirty="0"/>
              <a:t>is a </a:t>
            </a:r>
            <a:r>
              <a:rPr lang="en-US" sz="2200" b="1" i="1" dirty="0">
                <a:solidFill>
                  <a:srgbClr val="FFFF00"/>
                </a:solidFill>
              </a:rPr>
              <a:t>cheap semantic and is not advised for idempotent operations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Idempotent </a:t>
            </a:r>
            <a:r>
              <a:rPr lang="en-US" sz="2200" b="1" i="1" dirty="0">
                <a:solidFill>
                  <a:srgbClr val="FFFF00"/>
                </a:solidFill>
              </a:rPr>
              <a:t>operations </a:t>
            </a:r>
            <a:r>
              <a:rPr lang="en-US" sz="2200" dirty="0" smtClean="0"/>
              <a:t>are the operations where, </a:t>
            </a:r>
            <a:r>
              <a:rPr lang="en-US" sz="2200" dirty="0"/>
              <a:t>if a procedure is executed more than once with the same parameters, the same results and side effects are produced. </a:t>
            </a:r>
            <a:endParaRPr lang="en-US" sz="2200" dirty="0" smtClean="0"/>
          </a:p>
          <a:p>
            <a:r>
              <a:rPr lang="en-US" sz="2200" dirty="0" smtClean="0"/>
              <a:t>Hence</a:t>
            </a:r>
            <a:r>
              <a:rPr lang="en-US" sz="2200" dirty="0"/>
              <a:t>, the idempotent interfaces need to be designed by the application </a:t>
            </a:r>
            <a:r>
              <a:rPr lang="en-US" sz="2200" dirty="0" smtClean="0"/>
              <a:t>programmer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792282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63415"/>
            <a:ext cx="10353762" cy="970450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</a:rPr>
              <a:t>3.2. RPC </a:t>
            </a:r>
            <a:r>
              <a:rPr lang="en-IN" sz="3600" b="1" dirty="0">
                <a:solidFill>
                  <a:srgbClr val="FF0000"/>
                </a:solidFill>
              </a:rPr>
              <a:t>Communication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On the basis of RPC, different systems have different IPC requirements.</a:t>
            </a:r>
          </a:p>
          <a:p>
            <a:endParaRPr lang="en-IN" dirty="0" smtClean="0"/>
          </a:p>
          <a:p>
            <a:r>
              <a:rPr lang="en-IN" dirty="0" smtClean="0"/>
              <a:t>Following are the various types of communication protocols used to cater to these differing needs of every system.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IN" sz="2400" b="1" i="1" dirty="0" smtClean="0">
                <a:solidFill>
                  <a:srgbClr val="FF0000"/>
                </a:solidFill>
              </a:rPr>
              <a:t>Request Protocol (R-Protocol) 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IN" sz="2400" b="1" i="1" dirty="0" smtClean="0">
                <a:solidFill>
                  <a:srgbClr val="FF0000"/>
                </a:solidFill>
              </a:rPr>
              <a:t>Request/Reply </a:t>
            </a:r>
            <a:r>
              <a:rPr lang="en-IN" sz="2400" b="1" i="1" dirty="0">
                <a:solidFill>
                  <a:srgbClr val="FF0000"/>
                </a:solidFill>
              </a:rPr>
              <a:t>Protocol </a:t>
            </a:r>
            <a:r>
              <a:rPr lang="en-IN" sz="2400" b="1" i="1" dirty="0" smtClean="0">
                <a:solidFill>
                  <a:srgbClr val="FF0000"/>
                </a:solidFill>
              </a:rPr>
              <a:t>(RR-Protocol</a:t>
            </a:r>
            <a:r>
              <a:rPr lang="en-IN" sz="2400" b="1" i="1" dirty="0">
                <a:solidFill>
                  <a:srgbClr val="FF0000"/>
                </a:solidFill>
              </a:rPr>
              <a:t>) </a:t>
            </a:r>
            <a:endParaRPr lang="en-IN" sz="2400" b="1" i="1" dirty="0" smtClean="0">
              <a:solidFill>
                <a:srgbClr val="FF0000"/>
              </a:solidFill>
            </a:endParaRPr>
          </a:p>
          <a:p>
            <a:pPr marL="792900" lvl="1" indent="-342900">
              <a:buFont typeface="+mj-lt"/>
              <a:buAutoNum type="arabicPeriod"/>
            </a:pPr>
            <a:r>
              <a:rPr lang="en-IN" sz="2400" b="1" i="1" dirty="0" smtClean="0">
                <a:solidFill>
                  <a:srgbClr val="FF0000"/>
                </a:solidFill>
              </a:rPr>
              <a:t>Request/Reply/Acknowledge </a:t>
            </a:r>
            <a:r>
              <a:rPr lang="en-IN" sz="2400" b="1" i="1" dirty="0">
                <a:solidFill>
                  <a:srgbClr val="FF0000"/>
                </a:solidFill>
              </a:rPr>
              <a:t>Protocol (</a:t>
            </a:r>
            <a:r>
              <a:rPr lang="en-IN" sz="2400" b="1" i="1" dirty="0" smtClean="0">
                <a:solidFill>
                  <a:srgbClr val="FF0000"/>
                </a:solidFill>
              </a:rPr>
              <a:t>RRA-Protocol</a:t>
            </a:r>
            <a:r>
              <a:rPr lang="en-IN" sz="2400" b="1" i="1" dirty="0">
                <a:solidFill>
                  <a:srgbClr val="FF0000"/>
                </a:solidFill>
              </a:rPr>
              <a:t>) </a:t>
            </a:r>
          </a:p>
          <a:p>
            <a:pPr marL="450000" lvl="1" indent="0">
              <a:buNone/>
            </a:pPr>
            <a:endParaRPr lang="en-IN" dirty="0"/>
          </a:p>
          <a:p>
            <a:pPr marL="792900" lvl="1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0525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323" y="161193"/>
            <a:ext cx="10353762" cy="691662"/>
          </a:xfrm>
        </p:spPr>
        <p:txBody>
          <a:bodyPr>
            <a:normAutofit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3.2.1. Request </a:t>
            </a:r>
            <a:r>
              <a:rPr lang="en-IN" sz="3200" b="1" dirty="0">
                <a:solidFill>
                  <a:srgbClr val="FF0000"/>
                </a:solidFill>
                <a:latin typeface="+mj-lt"/>
              </a:rPr>
              <a:t>Protocol (R-Protocol) </a:t>
            </a:r>
            <a:endParaRPr lang="en-IN" sz="2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385" y="967154"/>
            <a:ext cx="6486936" cy="5530361"/>
          </a:xfrm>
        </p:spPr>
        <p:txBody>
          <a:bodyPr>
            <a:normAutofit/>
          </a:bodyPr>
          <a:lstStyle/>
          <a:p>
            <a:r>
              <a:rPr lang="en-IN" sz="2200" dirty="0" smtClean="0"/>
              <a:t>Used in applications where the </a:t>
            </a:r>
            <a:r>
              <a:rPr lang="en-IN" sz="2200" b="1" i="1" dirty="0" smtClean="0">
                <a:solidFill>
                  <a:srgbClr val="FFFF00"/>
                </a:solidFill>
              </a:rPr>
              <a:t>server procedure has nothing to return</a:t>
            </a:r>
            <a:r>
              <a:rPr lang="en-IN" sz="2200" dirty="0" smtClean="0"/>
              <a:t> as a result of the procedure execution.</a:t>
            </a:r>
          </a:p>
          <a:p>
            <a:r>
              <a:rPr lang="en-IN" sz="2200" b="1" i="1" dirty="0" smtClean="0">
                <a:solidFill>
                  <a:srgbClr val="FFFF00"/>
                </a:solidFill>
              </a:rPr>
              <a:t>Client procedure requires no confirmation</a:t>
            </a:r>
            <a:r>
              <a:rPr lang="en-IN" sz="2200" dirty="0" smtClean="0"/>
              <a:t> that the procedure has been completed.</a:t>
            </a:r>
          </a:p>
          <a:p>
            <a:r>
              <a:rPr lang="en-IN" sz="2200" dirty="0" smtClean="0"/>
              <a:t>Helps in </a:t>
            </a:r>
            <a:r>
              <a:rPr lang="en-IN" sz="2200" b="1" i="1" dirty="0" smtClean="0">
                <a:solidFill>
                  <a:srgbClr val="FFFF00"/>
                </a:solidFill>
              </a:rPr>
              <a:t>improving Client-Server performance</a:t>
            </a:r>
            <a:r>
              <a:rPr lang="en-IN" sz="2200" dirty="0" smtClean="0"/>
              <a:t>.</a:t>
            </a:r>
          </a:p>
          <a:p>
            <a:r>
              <a:rPr lang="en-IN" sz="2200" b="1" i="1" dirty="0" smtClean="0">
                <a:solidFill>
                  <a:srgbClr val="FFFF00"/>
                </a:solidFill>
              </a:rPr>
              <a:t>Client is not blocked </a:t>
            </a:r>
            <a:r>
              <a:rPr lang="en-IN" sz="2200" dirty="0" smtClean="0"/>
              <a:t>waiting for result.</a:t>
            </a:r>
          </a:p>
          <a:p>
            <a:r>
              <a:rPr lang="en-IN" sz="2200" b="1" i="1" dirty="0" smtClean="0">
                <a:solidFill>
                  <a:srgbClr val="FFFF00"/>
                </a:solidFill>
              </a:rPr>
              <a:t>Server need not send a reply</a:t>
            </a:r>
            <a:r>
              <a:rPr lang="en-IN" sz="2200" dirty="0" smtClean="0"/>
              <a:t>.</a:t>
            </a:r>
          </a:p>
          <a:p>
            <a:r>
              <a:rPr lang="en-US" sz="2200" dirty="0"/>
              <a:t>An RPC using this protocol is termed </a:t>
            </a:r>
            <a:r>
              <a:rPr lang="en-US" sz="2200" b="1" i="1" dirty="0">
                <a:solidFill>
                  <a:srgbClr val="FFFF00"/>
                </a:solidFill>
              </a:rPr>
              <a:t>asynchronous </a:t>
            </a:r>
            <a:r>
              <a:rPr lang="en-US" sz="2200" b="1" i="1" dirty="0" smtClean="0">
                <a:solidFill>
                  <a:srgbClr val="FFFF00"/>
                </a:solidFill>
              </a:rPr>
              <a:t>RPC</a:t>
            </a:r>
          </a:p>
          <a:p>
            <a:r>
              <a:rPr lang="en-US" sz="2200" b="1" i="1" dirty="0">
                <a:solidFill>
                  <a:srgbClr val="FFFF00"/>
                </a:solidFill>
              </a:rPr>
              <a:t> </a:t>
            </a:r>
            <a:endParaRPr lang="en-IN" sz="2200" dirty="0"/>
          </a:p>
        </p:txBody>
      </p:sp>
      <p:sp>
        <p:nvSpPr>
          <p:cNvPr id="5" name="Rectangle 4"/>
          <p:cNvSpPr/>
          <p:nvPr/>
        </p:nvSpPr>
        <p:spPr>
          <a:xfrm>
            <a:off x="630115" y="5186683"/>
            <a:ext cx="60696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i="1" dirty="0">
                <a:solidFill>
                  <a:srgbClr val="FFFF00"/>
                </a:solidFill>
              </a:rPr>
              <a:t>RPC runtime is not responsible for retrying the request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in case of communication failure.</a:t>
            </a:r>
            <a:r>
              <a:rPr lang="en-US" sz="2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788" t="15824" r="7634" b="6821"/>
          <a:stretch/>
        </p:blipFill>
        <p:spPr>
          <a:xfrm>
            <a:off x="6629401" y="1459525"/>
            <a:ext cx="5338440" cy="479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6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72" y="108440"/>
            <a:ext cx="10353762" cy="726831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 smtClean="0">
                <a:solidFill>
                  <a:srgbClr val="FF0000"/>
                </a:solidFill>
              </a:rPr>
              <a:t>3.2.2. Request/Reply Protocol </a:t>
            </a:r>
            <a:r>
              <a:rPr lang="en-IN" sz="3200" b="1" dirty="0">
                <a:solidFill>
                  <a:srgbClr val="FF0000"/>
                </a:solidFill>
              </a:rPr>
              <a:t>(</a:t>
            </a:r>
            <a:r>
              <a:rPr lang="en-IN" sz="3200" b="1" dirty="0" smtClean="0">
                <a:solidFill>
                  <a:srgbClr val="FF0000"/>
                </a:solidFill>
              </a:rPr>
              <a:t>RR)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1" y="1081452"/>
            <a:ext cx="6137031" cy="5503985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This protocol is </a:t>
            </a:r>
            <a:r>
              <a:rPr lang="en-US" sz="2200" b="1" i="1" dirty="0">
                <a:solidFill>
                  <a:srgbClr val="FFFF00"/>
                </a:solidFill>
              </a:rPr>
              <a:t>used for RPC whose arguments and results fit into a single packet buffer</a:t>
            </a:r>
            <a:r>
              <a:rPr lang="en-US" sz="2200" dirty="0"/>
              <a:t> and where the </a:t>
            </a:r>
            <a:r>
              <a:rPr lang="en-US" sz="2200" b="1" i="1" dirty="0">
                <a:solidFill>
                  <a:srgbClr val="FFFF00"/>
                </a:solidFill>
              </a:rPr>
              <a:t>call duration and the time between the call is short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This </a:t>
            </a:r>
            <a:r>
              <a:rPr lang="en-US" sz="2200" dirty="0"/>
              <a:t>protocol </a:t>
            </a:r>
            <a:r>
              <a:rPr lang="en-US" sz="2200" b="1" i="1" dirty="0">
                <a:solidFill>
                  <a:srgbClr val="FFFF00"/>
                </a:solidFill>
              </a:rPr>
              <a:t>avoids explicit transmission of messages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server's reply message acts as acknowledgement </a:t>
            </a:r>
            <a:r>
              <a:rPr lang="en-US" sz="2200" dirty="0"/>
              <a:t>of the client's request </a:t>
            </a:r>
            <a:r>
              <a:rPr lang="en-US" sz="2200" dirty="0" smtClean="0"/>
              <a:t>message</a:t>
            </a:r>
          </a:p>
          <a:p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subsequent call from the client is considered an acknowledgement of the server's reply</a:t>
            </a:r>
            <a:r>
              <a:rPr lang="en-US" sz="2200" dirty="0"/>
              <a:t> message of the previous call made by the client. </a:t>
            </a:r>
            <a:endParaRPr lang="en-IN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795"/>
          <a:stretch/>
        </p:blipFill>
        <p:spPr>
          <a:xfrm>
            <a:off x="6216162" y="835271"/>
            <a:ext cx="5822786" cy="58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44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757" y="659423"/>
            <a:ext cx="10353762" cy="542485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protocol </a:t>
            </a:r>
            <a:r>
              <a:rPr lang="en-US" sz="2400" b="1" i="1" dirty="0">
                <a:solidFill>
                  <a:srgbClr val="FFFF00"/>
                </a:solidFill>
              </a:rPr>
              <a:t>uses </a:t>
            </a:r>
            <a:r>
              <a:rPr lang="en-US" sz="2400" b="1" i="1" dirty="0" smtClean="0">
                <a:solidFill>
                  <a:srgbClr val="FFFF00"/>
                </a:solidFill>
              </a:rPr>
              <a:t>timeouts and retries </a:t>
            </a:r>
            <a:r>
              <a:rPr lang="en-US" sz="2400" b="1" i="1" dirty="0">
                <a:solidFill>
                  <a:srgbClr val="FFFF00"/>
                </a:solidFill>
              </a:rPr>
              <a:t>for handling failures</a:t>
            </a:r>
            <a:r>
              <a:rPr lang="en-US" sz="2400" dirty="0"/>
              <a:t>, but it requires that the </a:t>
            </a:r>
            <a:r>
              <a:rPr lang="en-US" sz="2400" b="1" i="1" dirty="0">
                <a:solidFill>
                  <a:srgbClr val="FFFF00"/>
                </a:solidFill>
              </a:rPr>
              <a:t>cache maintain the replies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b="1" i="1" dirty="0">
                <a:solidFill>
                  <a:srgbClr val="FFFF00"/>
                </a:solidFill>
                <a:effectLst/>
              </a:rPr>
              <a:t>Retransmission of </a:t>
            </a:r>
            <a:r>
              <a:rPr lang="en-US" sz="2400" b="1" i="1" dirty="0" smtClean="0">
                <a:solidFill>
                  <a:srgbClr val="FFFF00"/>
                </a:solidFill>
                <a:effectLst/>
              </a:rPr>
              <a:t>lost request </a:t>
            </a:r>
            <a:r>
              <a:rPr lang="en-US" sz="2400" b="1" i="1" dirty="0">
                <a:solidFill>
                  <a:srgbClr val="FFFF00"/>
                </a:solidFill>
                <a:effectLst/>
              </a:rPr>
              <a:t>message</a:t>
            </a:r>
            <a:r>
              <a:rPr lang="en-US" sz="2400" dirty="0">
                <a:effectLst/>
              </a:rPr>
              <a:t> is done when there is no response.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the servers interact with a large number of clients, the </a:t>
            </a:r>
            <a:r>
              <a:rPr lang="en-US" sz="2400" b="1" i="1" dirty="0">
                <a:solidFill>
                  <a:srgbClr val="FFFF00"/>
                </a:solidFill>
              </a:rPr>
              <a:t>cache discards the data after a specific time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method is </a:t>
            </a:r>
            <a:r>
              <a:rPr lang="en-US" sz="2400" b="1" i="1" dirty="0">
                <a:solidFill>
                  <a:srgbClr val="FFFF00"/>
                </a:solidFill>
              </a:rPr>
              <a:t>not reliable</a:t>
            </a:r>
            <a:r>
              <a:rPr lang="en-US" sz="2400" dirty="0"/>
              <a:t>, because the </a:t>
            </a:r>
            <a:r>
              <a:rPr lang="en-US" sz="2400" b="1" i="1" dirty="0">
                <a:solidFill>
                  <a:srgbClr val="FFFF00"/>
                </a:solidFill>
              </a:rPr>
              <a:t>messages that are not successfully delivered to the client are lost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RRA protocol </a:t>
            </a:r>
            <a:r>
              <a:rPr lang="en-US" sz="2400" dirty="0" smtClean="0"/>
              <a:t>is used to overcome </a:t>
            </a:r>
            <a:r>
              <a:rPr lang="en-US" sz="2400" dirty="0"/>
              <a:t>this issue.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04172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8" y="328246"/>
            <a:ext cx="10947028" cy="682869"/>
          </a:xfrm>
        </p:spPr>
        <p:txBody>
          <a:bodyPr>
            <a:noAutofit/>
          </a:bodyPr>
          <a:lstStyle/>
          <a:p>
            <a:pPr algn="l"/>
            <a:r>
              <a:rPr lang="en-IN" sz="3200" b="1" dirty="0">
                <a:solidFill>
                  <a:srgbClr val="FF0000"/>
                </a:solidFill>
              </a:rPr>
              <a:t>3.2.2. </a:t>
            </a:r>
            <a:r>
              <a:rPr lang="en-IN" sz="3200" b="1" dirty="0" smtClean="0">
                <a:solidFill>
                  <a:srgbClr val="FF0000"/>
                </a:solidFill>
              </a:rPr>
              <a:t>Request/Reply</a:t>
            </a:r>
            <a:r>
              <a:rPr lang="en-IN" sz="3200" b="1" i="1" dirty="0">
                <a:solidFill>
                  <a:srgbClr val="FF0000"/>
                </a:solidFill>
              </a:rPr>
              <a:t>/Acknowledge</a:t>
            </a:r>
            <a:r>
              <a:rPr lang="en-IN" sz="3200" b="1" dirty="0" smtClean="0">
                <a:solidFill>
                  <a:srgbClr val="FF0000"/>
                </a:solidFill>
              </a:rPr>
              <a:t> </a:t>
            </a:r>
            <a:r>
              <a:rPr lang="en-IN" sz="3200" b="1" dirty="0">
                <a:solidFill>
                  <a:srgbClr val="FF0000"/>
                </a:solidFill>
              </a:rPr>
              <a:t>Protocol (</a:t>
            </a:r>
            <a:r>
              <a:rPr lang="en-IN" sz="3200" b="1" dirty="0" smtClean="0">
                <a:solidFill>
                  <a:srgbClr val="FF0000"/>
                </a:solidFill>
              </a:rPr>
              <a:t>RRA)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31" y="1243562"/>
            <a:ext cx="6457823" cy="5354515"/>
          </a:xfrm>
        </p:spPr>
        <p:txBody>
          <a:bodyPr>
            <a:normAutofit/>
          </a:bodyPr>
          <a:lstStyle/>
          <a:p>
            <a:r>
              <a:rPr lang="en-US" sz="2200" dirty="0"/>
              <a:t>This protocol </a:t>
            </a:r>
            <a:r>
              <a:rPr lang="en-US" sz="2200" b="1" i="1" dirty="0">
                <a:solidFill>
                  <a:srgbClr val="FFFF00"/>
                </a:solidFill>
              </a:rPr>
              <a:t>requires that the client should acknowledge the receipt of the reply </a:t>
            </a:r>
            <a:r>
              <a:rPr lang="en-US" sz="2200" b="1" i="1" dirty="0" smtClean="0">
                <a:solidFill>
                  <a:srgbClr val="FFFF00"/>
                </a:solidFill>
              </a:rPr>
              <a:t>messages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Subsequently</a:t>
            </a:r>
            <a:r>
              <a:rPr lang="en-US" sz="2200" dirty="0"/>
              <a:t>, the </a:t>
            </a:r>
            <a:r>
              <a:rPr lang="en-US" sz="2200" b="1" i="1" dirty="0">
                <a:solidFill>
                  <a:srgbClr val="FFFF00"/>
                </a:solidFill>
              </a:rPr>
              <a:t>server deletes those messages from the cache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RRA protocol involves three messages per </a:t>
            </a:r>
            <a:r>
              <a:rPr lang="en-US" sz="2200" dirty="0" smtClean="0"/>
              <a:t>call </a:t>
            </a:r>
            <a:r>
              <a:rPr lang="en-US" sz="2200" dirty="0" err="1" smtClean="0"/>
              <a:t>i.e</a:t>
            </a:r>
            <a:r>
              <a:rPr lang="en-US" sz="2200" dirty="0" smtClean="0"/>
              <a:t> </a:t>
            </a:r>
            <a:r>
              <a:rPr lang="en-US" sz="2200" b="1" i="1" dirty="0" smtClean="0">
                <a:solidFill>
                  <a:srgbClr val="FFFF00"/>
                </a:solidFill>
              </a:rPr>
              <a:t>Request, Reply &amp; Reply Acknowledge</a:t>
            </a:r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Unique </a:t>
            </a:r>
            <a:r>
              <a:rPr lang="en-US" sz="2200" b="1" i="1" dirty="0">
                <a:solidFill>
                  <a:srgbClr val="FFFF00"/>
                </a:solidFill>
              </a:rPr>
              <a:t>IDs </a:t>
            </a:r>
            <a:r>
              <a:rPr lang="en-US" sz="2200" b="1" i="1" dirty="0" smtClean="0">
                <a:solidFill>
                  <a:srgbClr val="FFFF00"/>
                </a:solidFill>
              </a:rPr>
              <a:t>are assigned to every request </a:t>
            </a:r>
            <a:r>
              <a:rPr lang="en-US" sz="2200" dirty="0" smtClean="0"/>
              <a:t>message. </a:t>
            </a:r>
          </a:p>
          <a:p>
            <a:endParaRPr lang="en-US" sz="2200" b="1" i="1" dirty="0" smtClean="0">
              <a:solidFill>
                <a:srgbClr val="FFFF00"/>
              </a:solidFill>
            </a:endParaRPr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Reply </a:t>
            </a:r>
            <a:r>
              <a:rPr lang="en-US" sz="2200" b="1" i="1" dirty="0">
                <a:solidFill>
                  <a:srgbClr val="FFFF00"/>
                </a:solidFill>
              </a:rPr>
              <a:t>messages are matched with the corresponding </a:t>
            </a:r>
            <a:r>
              <a:rPr lang="en-US" sz="2200" b="1" i="1" dirty="0" smtClean="0">
                <a:solidFill>
                  <a:srgbClr val="FFFF00"/>
                </a:solidFill>
              </a:rPr>
              <a:t>acknowledgement </a:t>
            </a:r>
            <a:r>
              <a:rPr lang="en-US" sz="2200" b="1" i="1" dirty="0">
                <a:solidFill>
                  <a:srgbClr val="FFFF00"/>
                </a:solidFill>
              </a:rPr>
              <a:t>message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client acknowledges the reply message only if it receives the replies to all earlier requests</a:t>
            </a:r>
            <a:r>
              <a:rPr lang="en-US" sz="2200" dirty="0"/>
              <a:t>. </a:t>
            </a:r>
            <a:endParaRPr lang="en-IN" sz="2200" b="1" i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51" t="9934" r="3338"/>
          <a:stretch/>
        </p:blipFill>
        <p:spPr>
          <a:xfrm>
            <a:off x="6708530" y="1011115"/>
            <a:ext cx="5328140" cy="55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87569"/>
            <a:ext cx="10353762" cy="682869"/>
          </a:xfrm>
        </p:spPr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IN" sz="3600" b="1" dirty="0" smtClean="0">
                <a:solidFill>
                  <a:srgbClr val="FF0000"/>
                </a:solidFill>
                <a:latin typeface="+mj-lt"/>
              </a:rPr>
              <a:t>3.3. </a:t>
            </a:r>
            <a:r>
              <a:rPr lang="en-US" sz="3600" b="1" dirty="0">
                <a:solidFill>
                  <a:srgbClr val="FF0000"/>
                </a:solidFill>
                <a:latin typeface="+mj-lt"/>
              </a:rPr>
              <a:t>Client-Server binding in </a:t>
            </a:r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RPC</a:t>
            </a:r>
            <a:endParaRPr lang="en-IN" sz="36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954005"/>
            <a:ext cx="10353762" cy="5152292"/>
          </a:xfrm>
        </p:spPr>
        <p:txBody>
          <a:bodyPr/>
          <a:lstStyle/>
          <a:p>
            <a:r>
              <a:rPr lang="en-IN" dirty="0" smtClean="0"/>
              <a:t>Client should know the location of the server before it could make a RPC request.</a:t>
            </a:r>
          </a:p>
          <a:p>
            <a:r>
              <a:rPr lang="en-IN" dirty="0"/>
              <a:t>Client-Server </a:t>
            </a:r>
            <a:r>
              <a:rPr lang="en-IN" dirty="0" smtClean="0"/>
              <a:t>binding is the process by which </a:t>
            </a:r>
            <a:r>
              <a:rPr lang="en-IN" b="1" i="1" dirty="0" smtClean="0">
                <a:solidFill>
                  <a:srgbClr val="FFFF00"/>
                </a:solidFill>
              </a:rPr>
              <a:t>client gets associated to the server</a:t>
            </a:r>
            <a:r>
              <a:rPr lang="en-IN" dirty="0" smtClean="0"/>
              <a:t> so that RPC call may take place.</a:t>
            </a:r>
          </a:p>
          <a:p>
            <a:r>
              <a:rPr lang="en-IN" dirty="0" smtClean="0"/>
              <a:t>In this process, </a:t>
            </a:r>
            <a:r>
              <a:rPr lang="en-IN" b="1" i="1" dirty="0" smtClean="0">
                <a:solidFill>
                  <a:srgbClr val="FFFF00"/>
                </a:solidFill>
              </a:rPr>
              <a:t>Server exports it operations and registers with the binding agent</a:t>
            </a:r>
            <a:r>
              <a:rPr lang="en-IN" dirty="0" smtClean="0"/>
              <a:t>.</a:t>
            </a:r>
          </a:p>
          <a:p>
            <a:r>
              <a:rPr lang="en-IN" b="1" i="1" dirty="0" smtClean="0">
                <a:solidFill>
                  <a:srgbClr val="FFFF00"/>
                </a:solidFill>
              </a:rPr>
              <a:t>Client imports these operations by requesting the RPC runtime system to locate the server </a:t>
            </a:r>
            <a:r>
              <a:rPr lang="en-IN" dirty="0" smtClean="0"/>
              <a:t>for RPC execution.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37232" t="45274" r="34014" b="25053"/>
          <a:stretch/>
        </p:blipFill>
        <p:spPr>
          <a:xfrm>
            <a:off x="3077309" y="3283966"/>
            <a:ext cx="6022730" cy="34962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958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6403" y="510319"/>
            <a:ext cx="10353762" cy="5969612"/>
          </a:xfrm>
        </p:spPr>
        <p:txBody>
          <a:bodyPr/>
          <a:lstStyle/>
          <a:p>
            <a:r>
              <a:rPr lang="en-IN" sz="2200" dirty="0" smtClean="0"/>
              <a:t>The Client-Server binding </a:t>
            </a:r>
            <a:r>
              <a:rPr lang="en-IN" sz="2200" dirty="0"/>
              <a:t>process </a:t>
            </a:r>
            <a:r>
              <a:rPr lang="en-IN" sz="2200" dirty="0" smtClean="0"/>
              <a:t>deals </a:t>
            </a:r>
            <a:r>
              <a:rPr lang="en-IN" sz="2200" dirty="0"/>
              <a:t>with </a:t>
            </a:r>
            <a:r>
              <a:rPr lang="en-IN" sz="2200" dirty="0" smtClean="0"/>
              <a:t>the following steps: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IN" sz="2200" b="1" dirty="0" smtClean="0"/>
              <a:t>Server Naming:</a:t>
            </a:r>
          </a:p>
          <a:p>
            <a:pPr marL="756000" lvl="2" indent="0">
              <a:buNone/>
            </a:pPr>
            <a:r>
              <a:rPr lang="en-US" sz="2200" dirty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client names a server with which it wants to communicate</a:t>
            </a:r>
            <a:r>
              <a:rPr lang="en-US" sz="2200" dirty="0"/>
              <a:t>, by specifying its </a:t>
            </a:r>
            <a:r>
              <a:rPr lang="en-US" sz="2200" dirty="0" smtClean="0"/>
              <a:t>interface </a:t>
            </a:r>
            <a:r>
              <a:rPr lang="en-US" sz="2200" dirty="0"/>
              <a:t>name. The </a:t>
            </a:r>
            <a:r>
              <a:rPr lang="en-US" sz="2200" dirty="0" smtClean="0"/>
              <a:t>type part </a:t>
            </a:r>
            <a:r>
              <a:rPr lang="en-US" sz="2200" dirty="0"/>
              <a:t>of the interface name specifies the interface itself and its </a:t>
            </a:r>
            <a:r>
              <a:rPr lang="en-US" sz="2200" dirty="0" smtClean="0"/>
              <a:t>version number. </a:t>
            </a:r>
            <a:r>
              <a:rPr lang="en-US" sz="2200" dirty="0"/>
              <a:t>The latter is used to distinguish between old and new versions of the interface</a:t>
            </a:r>
            <a:r>
              <a:rPr lang="en-US" sz="2200" dirty="0" smtClean="0"/>
              <a:t>.</a:t>
            </a:r>
          </a:p>
          <a:p>
            <a:pPr marL="756000" lvl="2" indent="0">
              <a:buNone/>
            </a:pPr>
            <a:r>
              <a:rPr lang="en-US" sz="2000" dirty="0" smtClean="0"/>
              <a:t> </a:t>
            </a:r>
            <a:endParaRPr lang="en-IN" sz="2000" dirty="0" smtClean="0"/>
          </a:p>
          <a:p>
            <a:pPr marL="792900" lvl="1" indent="-342900">
              <a:buFont typeface="+mj-lt"/>
              <a:buAutoNum type="arabicPeriod"/>
            </a:pPr>
            <a:r>
              <a:rPr lang="en-IN" sz="2200" b="1" dirty="0" smtClean="0"/>
              <a:t>Server Locating:</a:t>
            </a:r>
          </a:p>
          <a:p>
            <a:pPr marL="756000" lvl="2" indent="0">
              <a:buNone/>
            </a:pPr>
            <a:r>
              <a:rPr lang="en-US" sz="2200" dirty="0" smtClean="0"/>
              <a:t>Interface </a:t>
            </a:r>
            <a:r>
              <a:rPr lang="en-US" sz="2200" dirty="0"/>
              <a:t>name of the </a:t>
            </a:r>
            <a:r>
              <a:rPr lang="en-US" sz="2200" dirty="0" smtClean="0"/>
              <a:t>server </a:t>
            </a:r>
            <a:r>
              <a:rPr lang="en-US" sz="2200" dirty="0"/>
              <a:t>is a unique ID. The server should be </a:t>
            </a:r>
            <a:r>
              <a:rPr lang="en-US" sz="2200" dirty="0" smtClean="0"/>
              <a:t>located before the </a:t>
            </a:r>
            <a:r>
              <a:rPr lang="en-US" sz="2200" dirty="0"/>
              <a:t>client makes a request for RPC. A </a:t>
            </a:r>
            <a:r>
              <a:rPr lang="en-US" sz="2200" b="1" i="1" dirty="0">
                <a:solidFill>
                  <a:srgbClr val="FFFF00"/>
                </a:solidFill>
              </a:rPr>
              <a:t>common method for </a:t>
            </a:r>
            <a:r>
              <a:rPr lang="en-US" sz="2200" b="1" i="1" dirty="0" smtClean="0">
                <a:solidFill>
                  <a:srgbClr val="FFFF00"/>
                </a:solidFill>
              </a:rPr>
              <a:t>server location is broadcasting </a:t>
            </a:r>
            <a:r>
              <a:rPr lang="en-US" sz="2200" dirty="0" smtClean="0"/>
              <a:t>where the </a:t>
            </a:r>
            <a:r>
              <a:rPr lang="en-US" sz="2200" b="1" i="1" dirty="0">
                <a:solidFill>
                  <a:srgbClr val="FFFF00"/>
                </a:solidFill>
              </a:rPr>
              <a:t>client sends a message to all nodes to locate the server</a:t>
            </a:r>
            <a:r>
              <a:rPr lang="en-US" sz="2200" dirty="0"/>
              <a:t>. The </a:t>
            </a:r>
            <a:r>
              <a:rPr lang="en-US" sz="2200" b="1" i="1" dirty="0">
                <a:solidFill>
                  <a:srgbClr val="FFFF00"/>
                </a:solidFill>
              </a:rPr>
              <a:t>node having the specified server sends </a:t>
            </a:r>
            <a:r>
              <a:rPr lang="en-US" sz="2200" b="1" i="1" dirty="0" smtClean="0">
                <a:solidFill>
                  <a:srgbClr val="FFFF00"/>
                </a:solidFill>
              </a:rPr>
              <a:t>back a </a:t>
            </a:r>
            <a:r>
              <a:rPr lang="en-US" sz="2200" b="1" i="1" dirty="0">
                <a:solidFill>
                  <a:srgbClr val="FFFF00"/>
                </a:solidFill>
              </a:rPr>
              <a:t>response message</a:t>
            </a:r>
            <a:r>
              <a:rPr lang="en-US" sz="2200" dirty="0"/>
              <a:t>. </a:t>
            </a:r>
            <a:r>
              <a:rPr lang="en-US" sz="2200" b="1" i="1" dirty="0">
                <a:solidFill>
                  <a:srgbClr val="FFFF00"/>
                </a:solidFill>
              </a:rPr>
              <a:t>If the server is replicated on many nodes</a:t>
            </a:r>
            <a:r>
              <a:rPr lang="en-US" sz="2200" dirty="0"/>
              <a:t>, the response message is </a:t>
            </a:r>
            <a:r>
              <a:rPr lang="en-US" sz="2200" dirty="0" smtClean="0"/>
              <a:t>also received </a:t>
            </a:r>
            <a:r>
              <a:rPr lang="en-US" sz="2200" dirty="0"/>
              <a:t>from </a:t>
            </a:r>
            <a:r>
              <a:rPr lang="en-US" sz="2200" dirty="0" smtClean="0"/>
              <a:t>multiple servers, but </a:t>
            </a:r>
            <a:r>
              <a:rPr lang="en-US" sz="2200" b="1" i="1" dirty="0" smtClean="0">
                <a:solidFill>
                  <a:srgbClr val="FFFF00"/>
                </a:solidFill>
              </a:rPr>
              <a:t>only the 1</a:t>
            </a:r>
            <a:r>
              <a:rPr lang="en-US" sz="2200" b="1" i="1" baseline="30000" dirty="0" smtClean="0">
                <a:solidFill>
                  <a:srgbClr val="FFFF00"/>
                </a:solidFill>
              </a:rPr>
              <a:t>st</a:t>
            </a:r>
            <a:r>
              <a:rPr lang="en-US" sz="2200" b="1" i="1" dirty="0" smtClean="0">
                <a:solidFill>
                  <a:srgbClr val="FFFF00"/>
                </a:solidFill>
              </a:rPr>
              <a:t> response is considered</a:t>
            </a:r>
            <a:r>
              <a:rPr lang="en-US" sz="2200" dirty="0" smtClean="0"/>
              <a:t>.</a:t>
            </a:r>
            <a:endParaRPr lang="en-IN" sz="2200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028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151" y="1631"/>
            <a:ext cx="6433880" cy="68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8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9470"/>
            <a:ext cx="10353762" cy="6374422"/>
          </a:xfrm>
        </p:spPr>
        <p:txBody>
          <a:bodyPr>
            <a:normAutofit/>
          </a:bodyPr>
          <a:lstStyle/>
          <a:p>
            <a:pPr marL="907200" lvl="1" indent="-457200">
              <a:buFont typeface="+mj-lt"/>
              <a:buAutoNum type="arabicPeriod" startAt="3"/>
            </a:pPr>
            <a:r>
              <a:rPr lang="en-IN" sz="2200" b="1" dirty="0"/>
              <a:t>Binding </a:t>
            </a:r>
            <a:r>
              <a:rPr lang="en-IN" sz="2200" b="1" dirty="0" smtClean="0"/>
              <a:t>Agent:</a:t>
            </a:r>
          </a:p>
          <a:p>
            <a:pPr marL="1041750" lvl="2" indent="-285750">
              <a:buFont typeface="Wingdings" panose="05000000000000000000" pitchFamily="2" charset="2"/>
              <a:buChar char="Ø"/>
            </a:pPr>
            <a:r>
              <a:rPr lang="en-IN" sz="2200" dirty="0" smtClean="0"/>
              <a:t>It </a:t>
            </a:r>
            <a:r>
              <a:rPr lang="en-US" sz="2200" dirty="0" smtClean="0"/>
              <a:t>is </a:t>
            </a:r>
            <a:r>
              <a:rPr lang="en-US" sz="2200" dirty="0"/>
              <a:t>a </a:t>
            </a:r>
            <a:r>
              <a:rPr lang="en-US" sz="2200" b="1" i="1" dirty="0">
                <a:solidFill>
                  <a:srgbClr val="FFFF00"/>
                </a:solidFill>
              </a:rPr>
              <a:t>name server which binds the client to the server </a:t>
            </a:r>
            <a:r>
              <a:rPr lang="en-US" sz="2200" dirty="0"/>
              <a:t>by giving the server location to the </a:t>
            </a:r>
            <a:r>
              <a:rPr lang="en-US" sz="2200" dirty="0" smtClean="0"/>
              <a:t>client.</a:t>
            </a:r>
          </a:p>
          <a:p>
            <a:pPr marL="1041750" lvl="2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This </a:t>
            </a:r>
            <a:r>
              <a:rPr lang="en-US" sz="2200" b="1" i="1" dirty="0">
                <a:solidFill>
                  <a:srgbClr val="FFFF00"/>
                </a:solidFill>
              </a:rPr>
              <a:t>information is stored in the binding table </a:t>
            </a:r>
            <a:r>
              <a:rPr lang="en-US" sz="2200" dirty="0"/>
              <a:t>which </a:t>
            </a:r>
            <a:r>
              <a:rPr lang="en-US" sz="2200" b="1" i="1" dirty="0">
                <a:solidFill>
                  <a:srgbClr val="FFFF00"/>
                </a:solidFill>
              </a:rPr>
              <a:t>maintains the </a:t>
            </a:r>
            <a:r>
              <a:rPr lang="en-US" sz="2200" b="1" i="1" dirty="0" smtClean="0">
                <a:solidFill>
                  <a:srgbClr val="FFFF00"/>
                </a:solidFill>
              </a:rPr>
              <a:t>system-interface </a:t>
            </a:r>
            <a:r>
              <a:rPr lang="en-US" sz="2200" b="1" i="1" dirty="0">
                <a:solidFill>
                  <a:srgbClr val="FFFF00"/>
                </a:solidFill>
              </a:rPr>
              <a:t>name mapping</a:t>
            </a:r>
            <a:r>
              <a:rPr lang="en-US" sz="2200" dirty="0"/>
              <a:t> to the server location. </a:t>
            </a:r>
            <a:endParaRPr lang="en-US" sz="2200" dirty="0" smtClean="0"/>
          </a:p>
          <a:p>
            <a:pPr marL="1041750" lvl="2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All </a:t>
            </a:r>
            <a:r>
              <a:rPr lang="en-US" sz="2200" b="1" i="1" dirty="0">
                <a:solidFill>
                  <a:srgbClr val="FFFF00"/>
                </a:solidFill>
              </a:rPr>
              <a:t>servers register with the binding agent </a:t>
            </a:r>
            <a:r>
              <a:rPr lang="en-US" sz="2200" dirty="0"/>
              <a:t>during the initialization process by giving an ID and a </a:t>
            </a:r>
            <a:r>
              <a:rPr lang="en-US" sz="2200" dirty="0" smtClean="0"/>
              <a:t>handle. </a:t>
            </a:r>
          </a:p>
          <a:p>
            <a:pPr marL="1041750" lvl="2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server de-registers </a:t>
            </a:r>
            <a:r>
              <a:rPr lang="en-US" sz="2200" dirty="0"/>
              <a:t>from the binding agent, </a:t>
            </a:r>
            <a:r>
              <a:rPr lang="en-US" sz="2200" b="1" i="1" dirty="0">
                <a:solidFill>
                  <a:srgbClr val="FFFF00"/>
                </a:solidFill>
              </a:rPr>
              <a:t>if it does not want to offer its services</a:t>
            </a:r>
            <a:r>
              <a:rPr lang="en-US" sz="2200" dirty="0"/>
              <a:t>. </a:t>
            </a:r>
            <a:endParaRPr lang="en-US" sz="2200" dirty="0" smtClean="0"/>
          </a:p>
          <a:p>
            <a:pPr marL="1041750" lvl="2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binding agent's location is broadcast </a:t>
            </a:r>
            <a:r>
              <a:rPr lang="en-US" sz="2200" dirty="0"/>
              <a:t>to all the clients </a:t>
            </a:r>
            <a:r>
              <a:rPr lang="en-US" sz="2200" b="1" i="1" dirty="0">
                <a:solidFill>
                  <a:srgbClr val="FFFF00"/>
                </a:solidFill>
              </a:rPr>
              <a:t>when it is relocated</a:t>
            </a:r>
            <a:r>
              <a:rPr lang="en-US" sz="2200" dirty="0"/>
              <a:t>. </a:t>
            </a:r>
            <a:endParaRPr lang="en-US" sz="2200" dirty="0" smtClean="0"/>
          </a:p>
          <a:p>
            <a:pPr marL="1041750" lvl="2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The </a:t>
            </a:r>
            <a:r>
              <a:rPr lang="en-US" sz="2200" dirty="0"/>
              <a:t>primitives used to communicate with the binding agent are: </a:t>
            </a:r>
          </a:p>
          <a:p>
            <a:pPr marL="1401750" lvl="3" indent="-285750">
              <a:buFont typeface="Wingdings" panose="05000000000000000000" pitchFamily="2" charset="2"/>
              <a:buChar char="Ø"/>
            </a:pPr>
            <a:r>
              <a:rPr lang="en-US" sz="2200" b="1" i="1" dirty="0" smtClean="0">
                <a:solidFill>
                  <a:srgbClr val="FFFF00"/>
                </a:solidFill>
              </a:rPr>
              <a:t>'Register</a:t>
            </a:r>
            <a:r>
              <a:rPr lang="en-US" sz="2200" b="1" i="1" dirty="0">
                <a:solidFill>
                  <a:srgbClr val="FFFF00"/>
                </a:solidFill>
              </a:rPr>
              <a:t>'</a:t>
            </a:r>
            <a:r>
              <a:rPr lang="en-US" sz="2200" dirty="0"/>
              <a:t> used by the server to register with the binding </a:t>
            </a:r>
            <a:r>
              <a:rPr lang="en-US" sz="2200" dirty="0" smtClean="0"/>
              <a:t>agent</a:t>
            </a:r>
          </a:p>
          <a:p>
            <a:pPr marL="1401750" lvl="3" indent="-285750">
              <a:buFont typeface="Wingdings" panose="05000000000000000000" pitchFamily="2" charset="2"/>
              <a:buChar char="Ø"/>
            </a:pPr>
            <a:r>
              <a:rPr lang="en-US" sz="2200" b="1" i="1" dirty="0" smtClean="0">
                <a:solidFill>
                  <a:srgbClr val="FFFF00"/>
                </a:solidFill>
              </a:rPr>
              <a:t> </a:t>
            </a:r>
            <a:r>
              <a:rPr lang="en-US" sz="2200" b="1" i="1" dirty="0">
                <a:solidFill>
                  <a:srgbClr val="FFFF00"/>
                </a:solidFill>
              </a:rPr>
              <a:t>'Deregister' </a:t>
            </a:r>
            <a:r>
              <a:rPr lang="en-US" sz="2200" dirty="0"/>
              <a:t>used by the server to deregister with the binding agent </a:t>
            </a:r>
            <a:endParaRPr lang="en-US" sz="2200" dirty="0" smtClean="0"/>
          </a:p>
          <a:p>
            <a:pPr marL="1401750" lvl="3" indent="-285750">
              <a:buFont typeface="Wingdings" panose="05000000000000000000" pitchFamily="2" charset="2"/>
              <a:buChar char="Ø"/>
            </a:pPr>
            <a:r>
              <a:rPr lang="en-US" sz="2200" b="1" i="1" dirty="0" smtClean="0">
                <a:solidFill>
                  <a:srgbClr val="FFFF00"/>
                </a:solidFill>
              </a:rPr>
              <a:t>'Lookup</a:t>
            </a:r>
            <a:r>
              <a:rPr lang="en-US" sz="2200" b="1" i="1" dirty="0">
                <a:solidFill>
                  <a:srgbClr val="FFFF00"/>
                </a:solidFill>
              </a:rPr>
              <a:t>' </a:t>
            </a:r>
            <a:r>
              <a:rPr lang="en-US" sz="2200" dirty="0"/>
              <a:t>used by the client to locate the server</a:t>
            </a:r>
            <a:endParaRPr lang="en-IN" sz="2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636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659424"/>
            <a:ext cx="10353762" cy="563586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Advantages:</a:t>
            </a:r>
          </a:p>
          <a:p>
            <a:r>
              <a:rPr lang="en-US" sz="2200" dirty="0" smtClean="0"/>
              <a:t>One </a:t>
            </a:r>
            <a:r>
              <a:rPr lang="en-US" sz="2200" dirty="0"/>
              <a:t>of the advantages </a:t>
            </a:r>
            <a:r>
              <a:rPr lang="en-US" sz="2200" dirty="0" smtClean="0"/>
              <a:t>of the binding </a:t>
            </a:r>
            <a:r>
              <a:rPr lang="en-US" sz="2200" dirty="0"/>
              <a:t>agent method is </a:t>
            </a:r>
            <a:r>
              <a:rPr lang="en-US" sz="2200" b="1" i="1" dirty="0">
                <a:solidFill>
                  <a:srgbClr val="FFFF00"/>
                </a:solidFill>
              </a:rPr>
              <a:t>multiple server support, which </a:t>
            </a:r>
            <a:r>
              <a:rPr lang="en-US" sz="2200" b="1" i="1" dirty="0" smtClean="0">
                <a:solidFill>
                  <a:srgbClr val="FFFF00"/>
                </a:solidFill>
              </a:rPr>
              <a:t>provides fault tolerance</a:t>
            </a:r>
            <a:r>
              <a:rPr lang="en-US" sz="2200" dirty="0" smtClean="0"/>
              <a:t> as any </a:t>
            </a:r>
            <a:r>
              <a:rPr lang="en-US" sz="2200" dirty="0"/>
              <a:t>server can offer its </a:t>
            </a:r>
            <a:r>
              <a:rPr lang="en-US" sz="2200" dirty="0" smtClean="0"/>
              <a:t>services in case of a failure. </a:t>
            </a:r>
          </a:p>
          <a:p>
            <a:r>
              <a:rPr lang="en-US" sz="2200" dirty="0" smtClean="0"/>
              <a:t>The </a:t>
            </a:r>
            <a:r>
              <a:rPr lang="en-US" sz="2200" dirty="0"/>
              <a:t>other advantages of this </a:t>
            </a:r>
            <a:r>
              <a:rPr lang="en-US" sz="2200" dirty="0" smtClean="0"/>
              <a:t>method </a:t>
            </a:r>
            <a:r>
              <a:rPr lang="en-US" sz="2200" dirty="0"/>
              <a:t>are </a:t>
            </a:r>
            <a:r>
              <a:rPr lang="en-US" sz="2200" b="1" i="1" dirty="0">
                <a:solidFill>
                  <a:srgbClr val="FFFF00"/>
                </a:solidFill>
              </a:rPr>
              <a:t>load </a:t>
            </a:r>
            <a:r>
              <a:rPr lang="en-US" sz="2200" b="1" i="1" dirty="0" smtClean="0">
                <a:solidFill>
                  <a:srgbClr val="FFFF00"/>
                </a:solidFill>
              </a:rPr>
              <a:t>balancing </a:t>
            </a:r>
            <a:r>
              <a:rPr lang="en-US" sz="2200" b="1" i="1" dirty="0">
                <a:solidFill>
                  <a:srgbClr val="FFFF00"/>
                </a:solidFill>
              </a:rPr>
              <a:t>and security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server holds the privilege of </a:t>
            </a:r>
            <a:r>
              <a:rPr lang="en-US" sz="2200" b="1" i="1" dirty="0">
                <a:solidFill>
                  <a:srgbClr val="FFFF00"/>
                </a:solidFill>
              </a:rPr>
              <a:t>serving </a:t>
            </a:r>
            <a:r>
              <a:rPr lang="en-US" sz="2200" b="1" i="1" dirty="0" smtClean="0">
                <a:solidFill>
                  <a:srgbClr val="FFFF00"/>
                </a:solidFill>
              </a:rPr>
              <a:t>authorized </a:t>
            </a:r>
            <a:r>
              <a:rPr lang="en-US" sz="2200" b="1" i="1" dirty="0">
                <a:solidFill>
                  <a:srgbClr val="FFFF00"/>
                </a:solidFill>
              </a:rPr>
              <a:t>users, and refusing service to other users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b="1" dirty="0" smtClean="0"/>
              <a:t>Drawbacks:</a:t>
            </a:r>
          </a:p>
          <a:p>
            <a:r>
              <a:rPr lang="en-US" sz="2200" dirty="0" smtClean="0"/>
              <a:t>One </a:t>
            </a:r>
            <a:r>
              <a:rPr lang="en-US" sz="2200" dirty="0"/>
              <a:t>of the drawbacks is the </a:t>
            </a:r>
            <a:r>
              <a:rPr lang="en-US" sz="2200" b="1" i="1" dirty="0">
                <a:solidFill>
                  <a:srgbClr val="FFFF00"/>
                </a:solidFill>
              </a:rPr>
              <a:t>large </a:t>
            </a:r>
            <a:r>
              <a:rPr lang="en-US" sz="2200" b="1" i="1" dirty="0" smtClean="0">
                <a:solidFill>
                  <a:srgbClr val="FFFF00"/>
                </a:solidFill>
              </a:rPr>
              <a:t>overhead </a:t>
            </a:r>
            <a:r>
              <a:rPr lang="en-US" sz="2200" b="1" i="1" dirty="0">
                <a:solidFill>
                  <a:srgbClr val="FFFF00"/>
                </a:solidFill>
              </a:rPr>
              <a:t>involved in binding a </a:t>
            </a:r>
            <a:r>
              <a:rPr lang="en-US" sz="2200" b="1" i="1" dirty="0" smtClean="0">
                <a:solidFill>
                  <a:srgbClr val="FFFF00"/>
                </a:solidFill>
              </a:rPr>
              <a:t>client to </a:t>
            </a:r>
            <a:r>
              <a:rPr lang="en-US" sz="2200" b="1" i="1" dirty="0">
                <a:solidFill>
                  <a:srgbClr val="FFFF00"/>
                </a:solidFill>
              </a:rPr>
              <a:t>the server</a:t>
            </a:r>
            <a:r>
              <a:rPr lang="en-US" sz="2200" dirty="0"/>
              <a:t> for short-lived </a:t>
            </a:r>
            <a:r>
              <a:rPr lang="en-US" sz="2200" dirty="0" smtClean="0"/>
              <a:t>processes.</a:t>
            </a:r>
          </a:p>
          <a:p>
            <a:r>
              <a:rPr lang="en-US" sz="2200" dirty="0" smtClean="0"/>
              <a:t>For large networks</a:t>
            </a:r>
            <a:r>
              <a:rPr lang="en-US" sz="2200" dirty="0"/>
              <a:t>, the </a:t>
            </a:r>
            <a:r>
              <a:rPr lang="en-US" sz="2200" b="1" i="1" dirty="0">
                <a:solidFill>
                  <a:srgbClr val="FFFF00"/>
                </a:solidFill>
              </a:rPr>
              <a:t>binding functions are distributed among multiple </a:t>
            </a:r>
            <a:r>
              <a:rPr lang="en-US" sz="2200" b="1" i="1" dirty="0" smtClean="0">
                <a:solidFill>
                  <a:srgbClr val="FFFF00"/>
                </a:solidFill>
              </a:rPr>
              <a:t>agents </a:t>
            </a:r>
            <a:r>
              <a:rPr lang="en-US" sz="2200" dirty="0" smtClean="0"/>
              <a:t>by information replication. </a:t>
            </a:r>
            <a:r>
              <a:rPr lang="en-US" sz="2200" dirty="0"/>
              <a:t>However, </a:t>
            </a:r>
            <a:r>
              <a:rPr lang="en-US" sz="2200" b="1" i="1" dirty="0">
                <a:solidFill>
                  <a:srgbClr val="FFFF00"/>
                </a:solidFill>
              </a:rPr>
              <a:t>this </a:t>
            </a:r>
            <a:r>
              <a:rPr lang="en-US" sz="2200" b="1" i="1" dirty="0" smtClean="0">
                <a:solidFill>
                  <a:srgbClr val="FFFF00"/>
                </a:solidFill>
              </a:rPr>
              <a:t>involves extra overhead to maintain consistency</a:t>
            </a:r>
            <a:r>
              <a:rPr lang="en-US" sz="2200" dirty="0" smtClean="0"/>
              <a:t>.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647893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677009"/>
            <a:ext cx="10353762" cy="5574322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 startAt="4"/>
            </a:pPr>
            <a:r>
              <a:rPr lang="en-IN" sz="2200" b="1" dirty="0" smtClean="0"/>
              <a:t>Types </a:t>
            </a:r>
            <a:r>
              <a:rPr lang="en-IN" sz="2200" b="1" dirty="0"/>
              <a:t>of </a:t>
            </a:r>
            <a:r>
              <a:rPr lang="en-IN" sz="2200" b="1" dirty="0" smtClean="0"/>
              <a:t>bindings:</a:t>
            </a:r>
          </a:p>
          <a:p>
            <a:pPr marL="756900" lvl="1" indent="-342900"/>
            <a:r>
              <a:rPr lang="en-US" sz="2200" dirty="0"/>
              <a:t>Clients can be bound to a server in a variety of ways, such as </a:t>
            </a:r>
            <a:r>
              <a:rPr lang="en-US" sz="2200" b="1" i="1" dirty="0">
                <a:solidFill>
                  <a:srgbClr val="FFFF00"/>
                </a:solidFill>
              </a:rPr>
              <a:t>fixed </a:t>
            </a:r>
            <a:r>
              <a:rPr lang="en-US" sz="2200" b="1" i="1" dirty="0" smtClean="0">
                <a:solidFill>
                  <a:srgbClr val="FFFF00"/>
                </a:solidFill>
              </a:rPr>
              <a:t>binding </a:t>
            </a:r>
            <a:r>
              <a:rPr lang="en-US" sz="2200" dirty="0"/>
              <a:t>and </a:t>
            </a:r>
            <a:r>
              <a:rPr lang="en-US" sz="2200" b="1" i="1" dirty="0" smtClean="0">
                <a:solidFill>
                  <a:srgbClr val="FFFF00"/>
                </a:solidFill>
              </a:rPr>
              <a:t>dynamic </a:t>
            </a:r>
            <a:r>
              <a:rPr lang="en-US" sz="2200" b="1" i="1" dirty="0">
                <a:solidFill>
                  <a:srgbClr val="FFFF00"/>
                </a:solidFill>
              </a:rPr>
              <a:t>binding</a:t>
            </a:r>
            <a:r>
              <a:rPr lang="en-US" sz="2200" dirty="0"/>
              <a:t>. </a:t>
            </a:r>
            <a:endParaRPr lang="en-US" sz="2200" dirty="0" smtClean="0"/>
          </a:p>
          <a:p>
            <a:pPr marL="756900" lvl="1" indent="-342900"/>
            <a:r>
              <a:rPr lang="en-US" sz="2200" dirty="0" smtClean="0"/>
              <a:t>In </a:t>
            </a:r>
            <a:r>
              <a:rPr lang="en-US" sz="2200" dirty="0"/>
              <a:t>fixed binding, the </a:t>
            </a:r>
            <a:r>
              <a:rPr lang="en-US" sz="2200" b="1" i="1" dirty="0">
                <a:solidFill>
                  <a:srgbClr val="FFFF00"/>
                </a:solidFill>
              </a:rPr>
              <a:t>client </a:t>
            </a:r>
            <a:r>
              <a:rPr lang="en-US" sz="2200" b="1" i="1" dirty="0" smtClean="0">
                <a:solidFill>
                  <a:srgbClr val="FFFF00"/>
                </a:solidFill>
              </a:rPr>
              <a:t>knows </a:t>
            </a:r>
            <a:r>
              <a:rPr lang="en-US" sz="2200" b="1" i="1" dirty="0">
                <a:solidFill>
                  <a:srgbClr val="FFFF00"/>
                </a:solidFill>
              </a:rPr>
              <a:t>the network </a:t>
            </a:r>
            <a:r>
              <a:rPr lang="en-US" sz="2200" b="1" i="1" dirty="0" smtClean="0">
                <a:solidFill>
                  <a:srgbClr val="FFFF00"/>
                </a:solidFill>
              </a:rPr>
              <a:t>address </a:t>
            </a:r>
            <a:r>
              <a:rPr lang="en-US" sz="2200" b="1" i="1" dirty="0">
                <a:solidFill>
                  <a:srgbClr val="FFFF00"/>
                </a:solidFill>
              </a:rPr>
              <a:t>of </a:t>
            </a:r>
            <a:r>
              <a:rPr lang="en-US" sz="2200" b="1" i="1" dirty="0" smtClean="0">
                <a:solidFill>
                  <a:srgbClr val="FFFF00"/>
                </a:solidFill>
              </a:rPr>
              <a:t>the server</a:t>
            </a:r>
            <a:r>
              <a:rPr lang="en-US" sz="2200" dirty="0"/>
              <a:t> </a:t>
            </a:r>
            <a:r>
              <a:rPr lang="en-US" sz="2200" dirty="0" smtClean="0"/>
              <a:t>and hence the </a:t>
            </a:r>
            <a:r>
              <a:rPr lang="en-US" sz="2200" b="1" i="1" dirty="0" smtClean="0">
                <a:solidFill>
                  <a:srgbClr val="FFFF00"/>
                </a:solidFill>
              </a:rPr>
              <a:t>client can bind </a:t>
            </a:r>
            <a:r>
              <a:rPr lang="en-US" sz="2200" b="1" i="1" dirty="0">
                <a:solidFill>
                  <a:srgbClr val="FFFF00"/>
                </a:solidFill>
              </a:rPr>
              <a:t>directly with the server </a:t>
            </a:r>
            <a:r>
              <a:rPr lang="en-US" sz="2200" dirty="0"/>
              <a:t>and </a:t>
            </a:r>
            <a:r>
              <a:rPr lang="en-US" sz="2200" dirty="0" smtClean="0"/>
              <a:t>carry </a:t>
            </a:r>
            <a:r>
              <a:rPr lang="en-US" sz="2200" dirty="0"/>
              <a:t>out RPC execution. </a:t>
            </a:r>
            <a:endParaRPr lang="en-US" sz="2200" dirty="0" smtClean="0"/>
          </a:p>
          <a:p>
            <a:pPr marL="756900" lvl="1" indent="-342900"/>
            <a:r>
              <a:rPr lang="en-US" sz="2200" b="1" i="1" dirty="0" smtClean="0">
                <a:solidFill>
                  <a:srgbClr val="FFFF00"/>
                </a:solidFill>
              </a:rPr>
              <a:t>Fixed </a:t>
            </a:r>
            <a:r>
              <a:rPr lang="en-US" sz="2200" b="1" i="1" dirty="0">
                <a:solidFill>
                  <a:srgbClr val="FFFF00"/>
                </a:solidFill>
              </a:rPr>
              <a:t>binding</a:t>
            </a:r>
            <a:r>
              <a:rPr lang="en-US" sz="2200" b="1" i="1" dirty="0" smtClean="0">
                <a:solidFill>
                  <a:srgbClr val="FFFF00"/>
                </a:solidFill>
              </a:rPr>
              <a:t> </a:t>
            </a:r>
            <a:r>
              <a:rPr lang="en-US" sz="2200" b="1" i="1" dirty="0">
                <a:solidFill>
                  <a:srgbClr val="FFFF00"/>
                </a:solidFill>
              </a:rPr>
              <a:t>method fails if the </a:t>
            </a:r>
            <a:r>
              <a:rPr lang="en-US" sz="2200" b="1" i="1" dirty="0" smtClean="0">
                <a:solidFill>
                  <a:srgbClr val="FFFF00"/>
                </a:solidFill>
              </a:rPr>
              <a:t>server </a:t>
            </a:r>
            <a:r>
              <a:rPr lang="en-US" sz="2200" b="1" i="1" dirty="0">
                <a:solidFill>
                  <a:srgbClr val="FFFF00"/>
                </a:solidFill>
              </a:rPr>
              <a:t>is moved or replicated</a:t>
            </a:r>
            <a:r>
              <a:rPr lang="en-US" sz="2200" dirty="0"/>
              <a:t>. </a:t>
            </a:r>
            <a:endParaRPr lang="en-US" sz="2200" dirty="0" smtClean="0"/>
          </a:p>
          <a:p>
            <a:pPr marL="756900" lvl="1" indent="-342900"/>
            <a:endParaRPr lang="en-US" sz="2200" dirty="0" smtClean="0"/>
          </a:p>
          <a:p>
            <a:pPr marL="756900" lvl="1" indent="-342900"/>
            <a:r>
              <a:rPr lang="en-US" sz="2200" dirty="0" smtClean="0"/>
              <a:t>The </a:t>
            </a:r>
            <a:r>
              <a:rPr lang="en-US" sz="2200" dirty="0"/>
              <a:t>other method is </a:t>
            </a:r>
            <a:r>
              <a:rPr lang="en-US" sz="2200" b="1" i="1" dirty="0">
                <a:solidFill>
                  <a:srgbClr val="FFFF00"/>
                </a:solidFill>
              </a:rPr>
              <a:t>dynamic binding</a:t>
            </a:r>
            <a:r>
              <a:rPr lang="en-US" sz="2200" dirty="0"/>
              <a:t>, </a:t>
            </a:r>
            <a:r>
              <a:rPr lang="en-US" sz="2200" dirty="0" smtClean="0"/>
              <a:t>which </a:t>
            </a:r>
            <a:r>
              <a:rPr lang="en-US" sz="2200" dirty="0"/>
              <a:t>can be carried out in any of the following three ways: </a:t>
            </a:r>
            <a:endParaRPr lang="en-US" sz="2200" dirty="0" smtClean="0"/>
          </a:p>
          <a:p>
            <a:pPr marL="1062900" lvl="2" indent="-342900">
              <a:buFont typeface="+mj-lt"/>
              <a:buAutoNum type="arabicPeriod"/>
            </a:pPr>
            <a:r>
              <a:rPr lang="en-US" sz="2200" b="1" i="1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 Compile Time</a:t>
            </a:r>
          </a:p>
          <a:p>
            <a:pPr marL="1062900" lvl="2" indent="-342900">
              <a:buFont typeface="+mj-lt"/>
              <a:buAutoNum type="arabicPeriod"/>
            </a:pPr>
            <a:r>
              <a:rPr lang="en-US" sz="2200" b="1" i="1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 Link Time</a:t>
            </a:r>
          </a:p>
          <a:p>
            <a:pPr marL="1062900" lvl="2" indent="-342900">
              <a:buFont typeface="+mj-lt"/>
              <a:buAutoNum type="arabicPeriod"/>
            </a:pPr>
            <a:r>
              <a:rPr lang="en-US" sz="2200" b="1" i="1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 Call Time.</a:t>
            </a:r>
            <a:r>
              <a:rPr lang="en-US" sz="22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178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07023"/>
          </a:xfrm>
        </p:spPr>
        <p:txBody>
          <a:bodyPr/>
          <a:lstStyle/>
          <a:p>
            <a:pPr lvl="2" algn="l" defTabSz="457200" rtl="0">
              <a:spcBef>
                <a:spcPct val="0"/>
              </a:spcBef>
            </a:pPr>
            <a:r>
              <a:rPr lang="en-US" sz="2200" b="1" i="1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Binding At </a:t>
            </a:r>
            <a:r>
              <a:rPr lang="en-US" sz="22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Compile </a:t>
            </a:r>
            <a:r>
              <a:rPr lang="en-US" sz="2200" b="1" i="1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10418"/>
            <a:ext cx="10353762" cy="4058751"/>
          </a:xfrm>
        </p:spPr>
        <p:txBody>
          <a:bodyPr>
            <a:normAutofit/>
          </a:bodyPr>
          <a:lstStyle/>
          <a:p>
            <a:r>
              <a:rPr lang="en-US" sz="2200" dirty="0"/>
              <a:t>The client and the server modules are programmed as if they are to be linked together.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b="1" i="1" dirty="0" smtClean="0">
                <a:solidFill>
                  <a:srgbClr val="FFFF00"/>
                </a:solidFill>
              </a:rPr>
              <a:t>programmer </a:t>
            </a:r>
            <a:r>
              <a:rPr lang="en-US" sz="2200" b="1" i="1" dirty="0">
                <a:solidFill>
                  <a:srgbClr val="FFFF00"/>
                </a:solidFill>
              </a:rPr>
              <a:t>adds the server network address into the client code at compile time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client then finds it by </a:t>
            </a:r>
            <a:r>
              <a:rPr lang="en-US" sz="2200" b="1" i="1" dirty="0">
                <a:solidFill>
                  <a:srgbClr val="FFFF00"/>
                </a:solidFill>
              </a:rPr>
              <a:t>looking up the server name in a file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If </a:t>
            </a:r>
            <a:r>
              <a:rPr lang="en-US" sz="2200" dirty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server moves or is replicated, it cannot be located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Programs </a:t>
            </a:r>
            <a:r>
              <a:rPr lang="en-US" sz="2200" b="1" i="1" dirty="0">
                <a:solidFill>
                  <a:srgbClr val="FFFF00"/>
                </a:solidFill>
              </a:rPr>
              <a:t>have to be found and recompiled </a:t>
            </a:r>
            <a:r>
              <a:rPr lang="en-US" sz="2200" dirty="0"/>
              <a:t>if the server </a:t>
            </a:r>
            <a:r>
              <a:rPr lang="en-US" sz="2200" dirty="0" smtClean="0"/>
              <a:t>location </a:t>
            </a:r>
            <a:r>
              <a:rPr lang="en-US" sz="2200" dirty="0"/>
              <a:t>is </a:t>
            </a:r>
            <a:r>
              <a:rPr lang="en-US" sz="2200" dirty="0" smtClean="0"/>
              <a:t>changed </a:t>
            </a:r>
            <a:r>
              <a:rPr lang="en-US" sz="2200" dirty="0"/>
              <a:t>or </a:t>
            </a:r>
            <a:r>
              <a:rPr lang="en-US" sz="2200" dirty="0" smtClean="0"/>
              <a:t>the </a:t>
            </a:r>
            <a:r>
              <a:rPr lang="en-US" sz="2200" dirty="0"/>
              <a:t>server is replicated. </a:t>
            </a:r>
            <a:endParaRPr lang="en-US" sz="2200" dirty="0" smtClean="0"/>
          </a:p>
          <a:p>
            <a:r>
              <a:rPr lang="en-US" sz="2200" dirty="0" smtClean="0"/>
              <a:t>This </a:t>
            </a:r>
            <a:r>
              <a:rPr lang="en-US" sz="2200" dirty="0"/>
              <a:t>method is </a:t>
            </a:r>
            <a:r>
              <a:rPr lang="en-US" sz="2200" b="1" i="1" dirty="0">
                <a:solidFill>
                  <a:srgbClr val="FFFF00"/>
                </a:solidFill>
              </a:rPr>
              <a:t>ideal for clients and servers </a:t>
            </a:r>
            <a:r>
              <a:rPr lang="en-US" sz="2200" b="1" i="1" dirty="0" smtClean="0">
                <a:solidFill>
                  <a:srgbClr val="FFFF00"/>
                </a:solidFill>
              </a:rPr>
              <a:t>having </a:t>
            </a:r>
            <a:r>
              <a:rPr lang="en-US" sz="2200" b="1" i="1" dirty="0">
                <a:solidFill>
                  <a:srgbClr val="FFFF00"/>
                </a:solidFill>
              </a:rPr>
              <a:t>static configuration</a:t>
            </a:r>
            <a:r>
              <a:rPr lang="en-US" sz="2200" dirty="0"/>
              <a:t>.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417965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27892"/>
          </a:xfrm>
        </p:spPr>
        <p:txBody>
          <a:bodyPr/>
          <a:lstStyle/>
          <a:p>
            <a:pPr algn="l"/>
            <a:r>
              <a:rPr lang="en-US" sz="2200" b="1" i="1" kern="0" dirty="0" smtClean="0">
                <a:ln>
                  <a:noFill/>
                </a:ln>
                <a:solidFill>
                  <a:srgbClr val="FFFF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sz="2200" b="1" i="1" kern="0" dirty="0">
                <a:ln>
                  <a:noFill/>
                </a:ln>
                <a:solidFill>
                  <a:srgbClr val="FFFF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Binding At </a:t>
            </a:r>
            <a:r>
              <a:rPr lang="en-US" sz="2200" b="1" i="1" kern="0" dirty="0" smtClean="0">
                <a:ln>
                  <a:noFill/>
                </a:ln>
                <a:solidFill>
                  <a:srgbClr val="FFFF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Link </a:t>
            </a:r>
            <a:r>
              <a:rPr lang="en-US" sz="2200" b="1" i="1" kern="0" dirty="0">
                <a:ln>
                  <a:noFill/>
                </a:ln>
                <a:solidFill>
                  <a:srgbClr val="FFFF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283677"/>
            <a:ext cx="10353762" cy="4507523"/>
          </a:xfrm>
        </p:spPr>
        <p:txBody>
          <a:bodyPr/>
          <a:lstStyle/>
          <a:p>
            <a:r>
              <a:rPr lang="en-IN" dirty="0" smtClean="0"/>
              <a:t>The </a:t>
            </a:r>
            <a:r>
              <a:rPr lang="en-IN" b="1" i="1" dirty="0" smtClean="0">
                <a:solidFill>
                  <a:srgbClr val="FFFF00"/>
                </a:solidFill>
              </a:rPr>
              <a:t>server exports its services by registering itself </a:t>
            </a:r>
            <a:r>
              <a:rPr lang="en-IN" b="1" i="1" dirty="0">
                <a:solidFill>
                  <a:srgbClr val="FFFF00"/>
                </a:solidFill>
              </a:rPr>
              <a:t>with the </a:t>
            </a:r>
            <a:r>
              <a:rPr lang="en-IN" b="1" i="1" dirty="0" smtClean="0">
                <a:solidFill>
                  <a:srgbClr val="FFFF00"/>
                </a:solidFill>
              </a:rPr>
              <a:t>binding </a:t>
            </a:r>
            <a:r>
              <a:rPr lang="en-IN" b="1" i="1" dirty="0">
                <a:solidFill>
                  <a:srgbClr val="FFFF00"/>
                </a:solidFill>
              </a:rPr>
              <a:t>agent </a:t>
            </a:r>
            <a:r>
              <a:rPr lang="en-IN" dirty="0" smtClean="0"/>
              <a:t>during the initialization process.</a:t>
            </a:r>
          </a:p>
          <a:p>
            <a:r>
              <a:rPr lang="en-IN" dirty="0"/>
              <a:t>B</a:t>
            </a:r>
            <a:r>
              <a:rPr lang="en-IN" dirty="0" smtClean="0"/>
              <a:t>efore making </a:t>
            </a:r>
            <a:r>
              <a:rPr lang="en-IN" dirty="0"/>
              <a:t>a call, the </a:t>
            </a:r>
            <a:r>
              <a:rPr lang="en-IN" b="1" i="1" dirty="0">
                <a:solidFill>
                  <a:srgbClr val="FFFF00"/>
                </a:solidFill>
              </a:rPr>
              <a:t>client makes an </a:t>
            </a:r>
            <a:r>
              <a:rPr lang="en-IN" b="1" i="1" dirty="0" smtClean="0">
                <a:solidFill>
                  <a:srgbClr val="FFFF00"/>
                </a:solidFill>
              </a:rPr>
              <a:t>import request to the binding </a:t>
            </a:r>
            <a:r>
              <a:rPr lang="en-IN" b="1" i="1" dirty="0">
                <a:solidFill>
                  <a:srgbClr val="FFFF00"/>
                </a:solidFill>
              </a:rPr>
              <a:t>agent</a:t>
            </a:r>
            <a:r>
              <a:rPr lang="en-IN" dirty="0" smtClean="0"/>
              <a:t>. </a:t>
            </a:r>
          </a:p>
          <a:p>
            <a:r>
              <a:rPr lang="en-IN" dirty="0" smtClean="0"/>
              <a:t>The binding agent </a:t>
            </a:r>
            <a:r>
              <a:rPr lang="en-IN" b="1" i="1" dirty="0">
                <a:solidFill>
                  <a:srgbClr val="FFFF00"/>
                </a:solidFill>
              </a:rPr>
              <a:t>binds the client and the server </a:t>
            </a:r>
            <a:r>
              <a:rPr lang="en-IN" dirty="0"/>
              <a:t>and </a:t>
            </a:r>
            <a:r>
              <a:rPr lang="en-IN" b="1" i="1" dirty="0" smtClean="0">
                <a:solidFill>
                  <a:srgbClr val="FFFF00"/>
                </a:solidFill>
              </a:rPr>
              <a:t>returns </a:t>
            </a:r>
            <a:r>
              <a:rPr lang="en-IN" b="1" i="1" dirty="0">
                <a:solidFill>
                  <a:srgbClr val="FFFF00"/>
                </a:solidFill>
              </a:rPr>
              <a:t>the </a:t>
            </a:r>
            <a:r>
              <a:rPr lang="en-IN" b="1" i="1" dirty="0" smtClean="0">
                <a:solidFill>
                  <a:srgbClr val="FFFF00"/>
                </a:solidFill>
              </a:rPr>
              <a:t>server handle to the client</a:t>
            </a:r>
            <a:r>
              <a:rPr lang="en-IN" dirty="0"/>
              <a:t>, which makes the call to the server. </a:t>
            </a:r>
            <a:endParaRPr lang="en-IN" dirty="0" smtClean="0"/>
          </a:p>
          <a:p>
            <a:r>
              <a:rPr lang="en-IN" dirty="0" smtClean="0"/>
              <a:t>For </a:t>
            </a:r>
            <a:r>
              <a:rPr lang="en-IN" dirty="0"/>
              <a:t>the next set of calls to the same server, the </a:t>
            </a:r>
            <a:r>
              <a:rPr lang="en-IN" b="1" i="1" dirty="0">
                <a:solidFill>
                  <a:srgbClr val="FFFF00"/>
                </a:solidFill>
              </a:rPr>
              <a:t>server's </a:t>
            </a:r>
            <a:r>
              <a:rPr lang="en-IN" b="1" i="1" dirty="0" smtClean="0">
                <a:solidFill>
                  <a:srgbClr val="FFFF00"/>
                </a:solidFill>
              </a:rPr>
              <a:t>handle is cached to avoid contacting the binding agent again</a:t>
            </a:r>
            <a:r>
              <a:rPr lang="en-IN" dirty="0" smtClean="0"/>
              <a:t>.</a:t>
            </a:r>
          </a:p>
          <a:p>
            <a:r>
              <a:rPr lang="en-IN" dirty="0" smtClean="0"/>
              <a:t>This </a:t>
            </a:r>
            <a:r>
              <a:rPr lang="en-IN" dirty="0"/>
              <a:t>method </a:t>
            </a:r>
            <a:r>
              <a:rPr lang="en-IN" b="1" i="1" dirty="0" smtClean="0">
                <a:solidFill>
                  <a:srgbClr val="FFFF00"/>
                </a:solidFill>
              </a:rPr>
              <a:t>works well for applications </a:t>
            </a:r>
            <a:r>
              <a:rPr lang="en-IN" b="1" i="1" dirty="0">
                <a:solidFill>
                  <a:srgbClr val="FFFF00"/>
                </a:solidFill>
              </a:rPr>
              <a:t>where </a:t>
            </a:r>
            <a:r>
              <a:rPr lang="en-IN" b="1" i="1" dirty="0" smtClean="0">
                <a:solidFill>
                  <a:srgbClr val="FFFF00"/>
                </a:solidFill>
              </a:rPr>
              <a:t>the client needs to call the server several times</a:t>
            </a:r>
            <a:r>
              <a:rPr lang="en-IN" dirty="0" smtClean="0"/>
              <a:t> once it is </a:t>
            </a:r>
            <a:r>
              <a:rPr lang="en-IN" dirty="0"/>
              <a:t>bound.</a:t>
            </a:r>
          </a:p>
        </p:txBody>
      </p:sp>
    </p:spTree>
    <p:extLst>
      <p:ext uri="{BB962C8B-B14F-4D97-AF65-F5344CB8AC3E}">
        <p14:creationId xmlns:p14="http://schemas.microsoft.com/office/powerpoint/2010/main" val="1269481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71854"/>
          </a:xfrm>
        </p:spPr>
        <p:txBody>
          <a:bodyPr/>
          <a:lstStyle/>
          <a:p>
            <a:pPr algn="l"/>
            <a:r>
              <a:rPr lang="en-US" sz="2200" b="1" i="1" kern="0" dirty="0" smtClean="0">
                <a:ln>
                  <a:noFill/>
                </a:ln>
                <a:solidFill>
                  <a:srgbClr val="FFFF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sz="2200" b="1" i="1" kern="0" dirty="0">
                <a:ln>
                  <a:noFill/>
                </a:ln>
                <a:solidFill>
                  <a:srgbClr val="FFFF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Binding At </a:t>
            </a:r>
            <a:r>
              <a:rPr lang="en-US" sz="2200" b="1" i="1" kern="0" dirty="0" smtClean="0">
                <a:ln>
                  <a:noFill/>
                </a:ln>
                <a:solidFill>
                  <a:srgbClr val="FFFF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Call </a:t>
            </a:r>
            <a:r>
              <a:rPr lang="en-US" sz="2200" b="1" i="1" kern="0" dirty="0">
                <a:ln>
                  <a:noFill/>
                </a:ln>
                <a:solidFill>
                  <a:srgbClr val="FFFF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213338"/>
            <a:ext cx="10353762" cy="5081953"/>
          </a:xfrm>
        </p:spPr>
        <p:txBody>
          <a:bodyPr>
            <a:normAutofit/>
          </a:bodyPr>
          <a:lstStyle/>
          <a:p>
            <a:r>
              <a:rPr lang="en-US" sz="2200" dirty="0"/>
              <a:t>Client is bound to the server when it calls the server for the first time during execution.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client passes the server's interface </a:t>
            </a:r>
            <a:r>
              <a:rPr lang="en-US" sz="2200" dirty="0"/>
              <a:t>name </a:t>
            </a:r>
            <a:r>
              <a:rPr lang="en-US" sz="2200" dirty="0" smtClean="0"/>
              <a:t>and RPC arguments to the binding agent.</a:t>
            </a:r>
          </a:p>
          <a:p>
            <a:r>
              <a:rPr lang="en-IN" sz="2200" dirty="0"/>
              <a:t>The </a:t>
            </a:r>
            <a:r>
              <a:rPr lang="en-IN" sz="2200" b="1" i="1" dirty="0">
                <a:solidFill>
                  <a:srgbClr val="FFFF00"/>
                </a:solidFill>
              </a:rPr>
              <a:t>binding agent </a:t>
            </a:r>
            <a:r>
              <a:rPr lang="en-IN" sz="2200" b="1" i="1" dirty="0" smtClean="0">
                <a:solidFill>
                  <a:srgbClr val="FFFF00"/>
                </a:solidFill>
              </a:rPr>
              <a:t>locates the </a:t>
            </a:r>
            <a:r>
              <a:rPr lang="en-IN" sz="2200" b="1" i="1" dirty="0">
                <a:solidFill>
                  <a:srgbClr val="FFFF00"/>
                </a:solidFill>
              </a:rPr>
              <a:t>target </a:t>
            </a:r>
            <a:r>
              <a:rPr lang="en-IN" sz="2200" b="1" i="1" dirty="0" smtClean="0">
                <a:solidFill>
                  <a:srgbClr val="FFFF00"/>
                </a:solidFill>
              </a:rPr>
              <a:t>server and sends an RPC call message </a:t>
            </a:r>
            <a:r>
              <a:rPr lang="en-IN" sz="2200" dirty="0" smtClean="0"/>
              <a:t>with arguments </a:t>
            </a:r>
            <a:r>
              <a:rPr lang="en-IN" sz="2200" dirty="0"/>
              <a:t>to it. </a:t>
            </a:r>
            <a:endParaRPr lang="en-IN" sz="2200" dirty="0" smtClean="0"/>
          </a:p>
          <a:p>
            <a:r>
              <a:rPr lang="en-IN" sz="2200" dirty="0" smtClean="0"/>
              <a:t>The </a:t>
            </a:r>
            <a:r>
              <a:rPr lang="en-IN" sz="2200" dirty="0"/>
              <a:t>server </a:t>
            </a:r>
            <a:r>
              <a:rPr lang="en-IN" sz="2200" dirty="0" smtClean="0"/>
              <a:t>completes the RPC execution and </a:t>
            </a:r>
            <a:r>
              <a:rPr lang="en-IN" sz="2200" b="1" i="1" dirty="0" smtClean="0">
                <a:solidFill>
                  <a:srgbClr val="FFFF00"/>
                </a:solidFill>
              </a:rPr>
              <a:t>sends the result back to </a:t>
            </a:r>
            <a:r>
              <a:rPr lang="en-IN" sz="2200" b="1" i="1" dirty="0">
                <a:solidFill>
                  <a:srgbClr val="FFFF00"/>
                </a:solidFill>
              </a:rPr>
              <a:t>the binding </a:t>
            </a:r>
            <a:r>
              <a:rPr lang="en-IN" sz="2200" b="1" i="1" dirty="0" smtClean="0">
                <a:solidFill>
                  <a:srgbClr val="FFFF00"/>
                </a:solidFill>
              </a:rPr>
              <a:t>agent</a:t>
            </a:r>
            <a:r>
              <a:rPr lang="en-IN" sz="2200" dirty="0" smtClean="0"/>
              <a:t>.</a:t>
            </a:r>
          </a:p>
          <a:p>
            <a:r>
              <a:rPr lang="en-IN" sz="2200" b="1" i="1" dirty="0" smtClean="0">
                <a:solidFill>
                  <a:srgbClr val="FFFF00"/>
                </a:solidFill>
              </a:rPr>
              <a:t>Binding agent</a:t>
            </a:r>
            <a:r>
              <a:rPr lang="en-IN" sz="2200" dirty="0" smtClean="0"/>
              <a:t> then </a:t>
            </a:r>
            <a:r>
              <a:rPr lang="en-IN" sz="2200" b="1" i="1" dirty="0">
                <a:solidFill>
                  <a:srgbClr val="FFFF00"/>
                </a:solidFill>
              </a:rPr>
              <a:t>returns the </a:t>
            </a:r>
            <a:r>
              <a:rPr lang="en-IN" sz="2200" b="1" i="1" dirty="0" smtClean="0">
                <a:solidFill>
                  <a:srgbClr val="FFFF00"/>
                </a:solidFill>
              </a:rPr>
              <a:t>result and the target server's handle to the client</a:t>
            </a:r>
            <a:r>
              <a:rPr lang="en-IN" sz="2200" dirty="0"/>
              <a:t>. </a:t>
            </a:r>
            <a:endParaRPr lang="en-IN" sz="2200" dirty="0" smtClean="0"/>
          </a:p>
          <a:p>
            <a:r>
              <a:rPr lang="en-IN" sz="2200" dirty="0" smtClean="0"/>
              <a:t>During </a:t>
            </a:r>
            <a:r>
              <a:rPr lang="en-IN" sz="2200" b="1" i="1" dirty="0" smtClean="0">
                <a:solidFill>
                  <a:srgbClr val="FFFF00"/>
                </a:solidFill>
              </a:rPr>
              <a:t>subsequent calls, the </a:t>
            </a:r>
            <a:r>
              <a:rPr lang="en-IN" sz="2200" b="1" i="1" dirty="0">
                <a:solidFill>
                  <a:srgbClr val="FFFF00"/>
                </a:solidFill>
              </a:rPr>
              <a:t>client calls the server </a:t>
            </a:r>
            <a:r>
              <a:rPr lang="en-IN" sz="2200" b="1" i="1" dirty="0" smtClean="0">
                <a:solidFill>
                  <a:srgbClr val="FFFF00"/>
                </a:solidFill>
              </a:rPr>
              <a:t>directly</a:t>
            </a:r>
            <a:r>
              <a:rPr lang="en-IN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51870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49" y="662354"/>
            <a:ext cx="10353762" cy="726831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</a:rPr>
              <a:t>4. Server Management</a:t>
            </a: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949" y="2057764"/>
            <a:ext cx="10353762" cy="4058751"/>
          </a:xfrm>
        </p:spPr>
        <p:txBody>
          <a:bodyPr/>
          <a:lstStyle/>
          <a:p>
            <a:r>
              <a:rPr lang="en-US" sz="2200" dirty="0"/>
              <a:t>In RPC-based applications, there are two important issues which need to </a:t>
            </a:r>
            <a:r>
              <a:rPr lang="en-US" sz="2200" dirty="0" smtClean="0"/>
              <a:t>be considered </a:t>
            </a:r>
            <a:r>
              <a:rPr lang="en-US" sz="2200" dirty="0"/>
              <a:t>for server management, </a:t>
            </a:r>
            <a:r>
              <a:rPr lang="en-US" sz="2200" dirty="0" smtClean="0"/>
              <a:t>namely:</a:t>
            </a:r>
          </a:p>
          <a:p>
            <a:endParaRPr lang="en-US" sz="2200" dirty="0" smtClean="0"/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FF00"/>
                </a:solidFill>
              </a:rPr>
              <a:t>S</a:t>
            </a:r>
            <a:r>
              <a:rPr lang="en-US" sz="2400" b="1" i="1" dirty="0" smtClean="0">
                <a:solidFill>
                  <a:srgbClr val="FFFF00"/>
                </a:solidFill>
              </a:rPr>
              <a:t>erver </a:t>
            </a:r>
            <a:r>
              <a:rPr lang="en-US" sz="2400" b="1" i="1" dirty="0">
                <a:solidFill>
                  <a:srgbClr val="FFFF00"/>
                </a:solidFill>
              </a:rPr>
              <a:t>implementation 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FFFF00"/>
                </a:solidFill>
              </a:rPr>
              <a:t>Server </a:t>
            </a:r>
            <a:r>
              <a:rPr lang="en-US" sz="2400" b="1" i="1" dirty="0">
                <a:solidFill>
                  <a:srgbClr val="FFFF00"/>
                </a:solidFill>
              </a:rPr>
              <a:t>creation semantics</a:t>
            </a:r>
            <a:r>
              <a:rPr lang="en-US" sz="2400" dirty="0" smtClean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52092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612531"/>
          </a:xfrm>
        </p:spPr>
        <p:txBody>
          <a:bodyPr>
            <a:noAutofit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1. Server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implementation </a:t>
            </a:r>
            <a:endParaRPr lang="en-IN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36795"/>
            <a:ext cx="10353762" cy="4058751"/>
          </a:xfrm>
        </p:spPr>
        <p:txBody>
          <a:bodyPr/>
          <a:lstStyle/>
          <a:p>
            <a:r>
              <a:rPr lang="en-US" dirty="0" smtClean="0"/>
              <a:t>W</a:t>
            </a:r>
            <a:r>
              <a:rPr lang="en-US" sz="2200" dirty="0" smtClean="0"/>
              <a:t>e </a:t>
            </a:r>
            <a:r>
              <a:rPr lang="en-US" sz="2200" b="1" i="1" dirty="0">
                <a:solidFill>
                  <a:srgbClr val="FFFF00"/>
                </a:solidFill>
              </a:rPr>
              <a:t>classify the servers as stateless and stateful</a:t>
            </a:r>
            <a:r>
              <a:rPr lang="en-US" sz="2200" dirty="0"/>
              <a:t>, based on how they are implemented. </a:t>
            </a:r>
            <a:endParaRPr lang="en-US" sz="2200" dirty="0" smtClean="0"/>
          </a:p>
          <a:p>
            <a:r>
              <a:rPr lang="en-US" sz="2200" dirty="0" smtClean="0"/>
              <a:t>A </a:t>
            </a:r>
            <a:r>
              <a:rPr lang="en-US" sz="2200" dirty="0"/>
              <a:t>stateless server, as the name suggests, </a:t>
            </a:r>
            <a:r>
              <a:rPr lang="en-US" sz="2200" b="1" i="1" dirty="0">
                <a:solidFill>
                  <a:srgbClr val="FFFF00"/>
                </a:solidFill>
              </a:rPr>
              <a:t>does not maintain the state </a:t>
            </a:r>
            <a:r>
              <a:rPr lang="en-US" sz="2200" b="1" i="1" dirty="0" smtClean="0">
                <a:solidFill>
                  <a:srgbClr val="FFFF00"/>
                </a:solidFill>
              </a:rPr>
              <a:t>information </a:t>
            </a:r>
            <a:r>
              <a:rPr lang="en-US" sz="2200" dirty="0"/>
              <a:t>of RPC execution in the system. </a:t>
            </a:r>
            <a:endParaRPr lang="en-US" sz="2200" dirty="0" smtClean="0"/>
          </a:p>
          <a:p>
            <a:r>
              <a:rPr lang="en-US" sz="2200" dirty="0" smtClean="0"/>
              <a:t>Hence</a:t>
            </a:r>
            <a:r>
              <a:rPr lang="en-US" sz="2200" dirty="0"/>
              <a:t>, </a:t>
            </a:r>
            <a:r>
              <a:rPr lang="en-US" sz="2200" b="1" i="1" dirty="0">
                <a:solidFill>
                  <a:srgbClr val="FFFF00"/>
                </a:solidFill>
              </a:rPr>
              <a:t>they include parameters for a successful operation in every request made by the client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On </a:t>
            </a:r>
            <a:r>
              <a:rPr lang="en-US" sz="2200" dirty="0"/>
              <a:t>the other hand in a stateful server if the client makes multiple calls, </a:t>
            </a:r>
            <a:r>
              <a:rPr lang="en-US" sz="2200" b="1" i="1" dirty="0">
                <a:solidFill>
                  <a:srgbClr val="FFFF00"/>
                </a:solidFill>
              </a:rPr>
              <a:t>the state information for all </a:t>
            </a:r>
            <a:r>
              <a:rPr lang="en-US" sz="2200" b="1" i="1" dirty="0" smtClean="0">
                <a:solidFill>
                  <a:srgbClr val="FFFF00"/>
                </a:solidFill>
              </a:rPr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calls is </a:t>
            </a:r>
            <a:r>
              <a:rPr lang="en-US" sz="2200" b="1" i="1">
                <a:solidFill>
                  <a:srgbClr val="FFFF00"/>
                </a:solidFill>
              </a:rPr>
              <a:t>maintained </a:t>
            </a:r>
            <a:r>
              <a:rPr lang="en-US" sz="2200" b="1" i="1" smtClean="0">
                <a:solidFill>
                  <a:srgbClr val="FFFF00"/>
                </a:solidFill>
              </a:rPr>
              <a:t>by </a:t>
            </a:r>
            <a:r>
              <a:rPr lang="en-US" sz="2200" b="1" i="1" dirty="0">
                <a:solidFill>
                  <a:srgbClr val="FFFF00"/>
                </a:solidFill>
              </a:rPr>
              <a:t>the server process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Subsequent </a:t>
            </a:r>
            <a:r>
              <a:rPr lang="en-US" sz="2200" b="1" i="1" dirty="0">
                <a:solidFill>
                  <a:srgbClr val="FFFF00"/>
                </a:solidFill>
              </a:rPr>
              <a:t>calls execute with the help of earlier state information</a:t>
            </a:r>
            <a:r>
              <a:rPr lang="en-US" sz="2200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606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081455"/>
            <a:ext cx="10353762" cy="4709746"/>
          </a:xfrm>
        </p:spPr>
        <p:txBody>
          <a:bodyPr>
            <a:normAutofit/>
          </a:bodyPr>
          <a:lstStyle/>
          <a:p>
            <a:r>
              <a:rPr lang="en-US" sz="2200" dirty="0"/>
              <a:t>A </a:t>
            </a:r>
            <a:r>
              <a:rPr lang="en-US" sz="2200" b="1" i="1" dirty="0">
                <a:solidFill>
                  <a:srgbClr val="FFFF00"/>
                </a:solidFill>
              </a:rPr>
              <a:t>stateful server is easy </a:t>
            </a:r>
            <a:r>
              <a:rPr lang="en-US" sz="2200" b="1" i="1" dirty="0" smtClean="0">
                <a:solidFill>
                  <a:srgbClr val="FFFF00"/>
                </a:solidFill>
              </a:rPr>
              <a:t>to restart in case of failure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This </a:t>
            </a:r>
            <a:r>
              <a:rPr lang="en-US" sz="2200" dirty="0"/>
              <a:t>type of server </a:t>
            </a:r>
            <a:r>
              <a:rPr lang="en-US" sz="2200" b="1" i="1" dirty="0">
                <a:solidFill>
                  <a:srgbClr val="FFFF00"/>
                </a:solidFill>
              </a:rPr>
              <a:t>relieves the </a:t>
            </a:r>
            <a:r>
              <a:rPr lang="en-US" sz="2200" b="1" i="1" dirty="0" smtClean="0">
                <a:solidFill>
                  <a:srgbClr val="FFFF00"/>
                </a:solidFill>
              </a:rPr>
              <a:t>client from maintaining the state information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In </a:t>
            </a:r>
            <a:r>
              <a:rPr lang="en-US" sz="2200" dirty="0"/>
              <a:t>the event of a failure</a:t>
            </a:r>
            <a:r>
              <a:rPr lang="en-US" sz="2200" b="1" i="1" dirty="0">
                <a:solidFill>
                  <a:srgbClr val="FFFF00"/>
                </a:solidFill>
              </a:rPr>
              <a:t>, if the stateful server </a:t>
            </a:r>
            <a:r>
              <a:rPr lang="en-US" sz="2200" b="1" i="1" dirty="0" smtClean="0">
                <a:solidFill>
                  <a:srgbClr val="FFFF00"/>
                </a:solidFill>
              </a:rPr>
              <a:t>crashes </a:t>
            </a:r>
            <a:r>
              <a:rPr lang="en-US" sz="2200" b="1" i="1" dirty="0">
                <a:solidFill>
                  <a:srgbClr val="FFFF00"/>
                </a:solidFill>
              </a:rPr>
              <a:t>and </a:t>
            </a:r>
            <a:r>
              <a:rPr lang="en-US" sz="2200" b="1" i="1" dirty="0" smtClean="0">
                <a:solidFill>
                  <a:srgbClr val="FFFF00"/>
                </a:solidFill>
              </a:rPr>
              <a:t>restarts, all the earlier information </a:t>
            </a:r>
            <a:r>
              <a:rPr lang="en-US" sz="2200" b="1" i="1" dirty="0">
                <a:solidFill>
                  <a:srgbClr val="FFFF00"/>
                </a:solidFill>
              </a:rPr>
              <a:t>is lost</a:t>
            </a:r>
            <a:r>
              <a:rPr lang="en-US" sz="2200" b="1" i="1" dirty="0" smtClean="0">
                <a:solidFill>
                  <a:srgbClr val="FFFF00"/>
                </a:solidFill>
              </a:rPr>
              <a:t>.</a:t>
            </a:r>
          </a:p>
          <a:p>
            <a:r>
              <a:rPr lang="en-US" sz="2200" dirty="0"/>
              <a:t>B</a:t>
            </a:r>
            <a:r>
              <a:rPr lang="en-US" sz="2200" dirty="0" smtClean="0"/>
              <a:t>eing </a:t>
            </a:r>
            <a:r>
              <a:rPr lang="en-US" sz="2200" dirty="0"/>
              <a:t>unaware of </a:t>
            </a:r>
            <a:r>
              <a:rPr lang="en-US" sz="2200" dirty="0" smtClean="0"/>
              <a:t>this problem, the </a:t>
            </a:r>
            <a:r>
              <a:rPr lang="en-US" sz="2200" b="1" i="1" dirty="0" smtClean="0">
                <a:solidFill>
                  <a:srgbClr val="FFFF00"/>
                </a:solidFill>
              </a:rPr>
              <a:t>client will produce inconsistent results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Similarly </a:t>
            </a:r>
            <a:r>
              <a:rPr lang="en-US" sz="2200" b="1" i="1" dirty="0" smtClean="0">
                <a:solidFill>
                  <a:srgbClr val="FFFF00"/>
                </a:solidFill>
              </a:rPr>
              <a:t>if the client crashes</a:t>
            </a:r>
            <a:r>
              <a:rPr lang="en-US" sz="2200" dirty="0" smtClean="0"/>
              <a:t>, the </a:t>
            </a:r>
            <a:r>
              <a:rPr lang="en-US" sz="2200" b="1" i="1" dirty="0" smtClean="0">
                <a:solidFill>
                  <a:srgbClr val="FFFF00"/>
                </a:solidFill>
              </a:rPr>
              <a:t>server may </a:t>
            </a:r>
            <a:r>
              <a:rPr lang="en-US" sz="2200" b="1" i="1" dirty="0">
                <a:solidFill>
                  <a:srgbClr val="FFFF00"/>
                </a:solidFill>
              </a:rPr>
              <a:t>keep </a:t>
            </a:r>
            <a:r>
              <a:rPr lang="en-US" sz="2200" b="1" i="1" dirty="0" smtClean="0">
                <a:solidFill>
                  <a:srgbClr val="FFFF00"/>
                </a:solidFill>
              </a:rPr>
              <a:t>on holding unwanted state information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However, Stateless servers have a distinct advantage in </a:t>
            </a:r>
            <a:r>
              <a:rPr lang="en-US" sz="2200" dirty="0"/>
              <a:t>case of </a:t>
            </a:r>
            <a:r>
              <a:rPr lang="en-US" sz="2200" dirty="0" smtClean="0"/>
              <a:t>failures</a:t>
            </a:r>
            <a:r>
              <a:rPr lang="en-US" sz="2200" dirty="0"/>
              <a:t>, </a:t>
            </a:r>
            <a:r>
              <a:rPr lang="en-US" sz="2200" dirty="0" smtClean="0"/>
              <a:t>because the </a:t>
            </a:r>
            <a:r>
              <a:rPr lang="en-US" sz="2200" b="1" i="1" dirty="0" smtClean="0">
                <a:solidFill>
                  <a:srgbClr val="FFFF00"/>
                </a:solidFill>
              </a:rPr>
              <a:t>client keeps retrying  </a:t>
            </a:r>
            <a:r>
              <a:rPr lang="en-US" sz="2200" b="1" i="1" dirty="0">
                <a:solidFill>
                  <a:srgbClr val="FFFF00"/>
                </a:solidFill>
              </a:rPr>
              <a:t>until the server </a:t>
            </a:r>
            <a:r>
              <a:rPr lang="en-US" sz="2200" b="1" i="1" dirty="0" smtClean="0">
                <a:solidFill>
                  <a:srgbClr val="FFFF00"/>
                </a:solidFill>
              </a:rPr>
              <a:t>responds</a:t>
            </a:r>
            <a:r>
              <a:rPr lang="en-US" sz="2200" dirty="0" smtClean="0"/>
              <a:t>. Hence</a:t>
            </a:r>
            <a:r>
              <a:rPr lang="en-US" sz="2200" dirty="0"/>
              <a:t>, </a:t>
            </a:r>
            <a:r>
              <a:rPr lang="en-US" sz="2200" b="1" i="1" dirty="0">
                <a:solidFill>
                  <a:srgbClr val="FFFF00"/>
                </a:solidFill>
              </a:rPr>
              <a:t>stateless servers make crash recovery easy.</a:t>
            </a:r>
            <a:r>
              <a:rPr lang="en-US" sz="2200" dirty="0"/>
              <a:t>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7776595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77362"/>
          </a:xfrm>
        </p:spPr>
        <p:txBody>
          <a:bodyPr/>
          <a:lstStyle/>
          <a:p>
            <a:pPr algn="l"/>
            <a:r>
              <a:rPr lang="en-US" sz="2400" b="1" kern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2. </a:t>
            </a:r>
            <a:r>
              <a:rPr lang="en-US" sz="2400" b="1" kern="0" dirty="0">
                <a:ln>
                  <a:noFill/>
                </a:ln>
                <a:solidFill>
                  <a:srgbClr val="FF0000"/>
                </a:solidFill>
                <a:effectLst/>
              </a:rPr>
              <a:t>Server creation semantics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85901"/>
            <a:ext cx="10353762" cy="4305300"/>
          </a:xfrm>
        </p:spPr>
        <p:txBody>
          <a:bodyPr>
            <a:normAutofit/>
          </a:bodyPr>
          <a:lstStyle/>
          <a:p>
            <a:r>
              <a:rPr lang="en-US" dirty="0"/>
              <a:t>During an RPC call the </a:t>
            </a:r>
            <a:r>
              <a:rPr lang="en-US" b="1" i="1" dirty="0" smtClean="0">
                <a:solidFill>
                  <a:srgbClr val="FFFF00"/>
                </a:solidFill>
              </a:rPr>
              <a:t>client and the server </a:t>
            </a:r>
            <a:r>
              <a:rPr lang="en-US" b="1" i="1" dirty="0">
                <a:solidFill>
                  <a:srgbClr val="FFFF00"/>
                </a:solidFill>
              </a:rPr>
              <a:t>processes execute independently</a:t>
            </a:r>
            <a:r>
              <a:rPr lang="en-US" dirty="0"/>
              <a:t>, i.e. they run </a:t>
            </a:r>
            <a:r>
              <a:rPr lang="en-US" dirty="0" smtClean="0"/>
              <a:t>on separate machines </a:t>
            </a:r>
            <a:r>
              <a:rPr lang="en-US" dirty="0"/>
              <a:t>which have separate address spaces and </a:t>
            </a:r>
            <a:r>
              <a:rPr lang="en-US" dirty="0" smtClean="0"/>
              <a:t>lifetimes.</a:t>
            </a:r>
          </a:p>
          <a:p>
            <a:r>
              <a:rPr lang="en-US" dirty="0" smtClean="0"/>
              <a:t>Therefore, </a:t>
            </a:r>
            <a:r>
              <a:rPr lang="en-US" dirty="0"/>
              <a:t>the </a:t>
            </a:r>
            <a:r>
              <a:rPr lang="en-US" b="1" i="1" dirty="0" smtClean="0">
                <a:solidFill>
                  <a:srgbClr val="FFFF00"/>
                </a:solidFill>
              </a:rPr>
              <a:t>middleware </a:t>
            </a:r>
            <a:r>
              <a:rPr lang="en-US" b="1" i="1" dirty="0">
                <a:solidFill>
                  <a:srgbClr val="FFFF00"/>
                </a:solidFill>
              </a:rPr>
              <a:t>creates and </a:t>
            </a:r>
            <a:r>
              <a:rPr lang="en-US" b="1" i="1" dirty="0" smtClean="0">
                <a:solidFill>
                  <a:srgbClr val="FFFF00"/>
                </a:solidFill>
              </a:rPr>
              <a:t>installs the server </a:t>
            </a:r>
            <a:r>
              <a:rPr lang="en-US" b="1" i="1" dirty="0">
                <a:solidFill>
                  <a:srgbClr val="FFFF00"/>
                </a:solidFill>
              </a:rPr>
              <a:t>process </a:t>
            </a:r>
            <a:r>
              <a:rPr lang="en-US" b="1" i="1" dirty="0" smtClean="0">
                <a:solidFill>
                  <a:srgbClr val="FFFF00"/>
                </a:solidFill>
              </a:rPr>
              <a:t>earlier </a:t>
            </a:r>
            <a:r>
              <a:rPr lang="en-US" b="1" i="1" dirty="0">
                <a:solidFill>
                  <a:srgbClr val="FFFF00"/>
                </a:solidFill>
              </a:rPr>
              <a:t>or </a:t>
            </a:r>
            <a:r>
              <a:rPr lang="en-US" b="1" i="1" dirty="0" smtClean="0">
                <a:solidFill>
                  <a:srgbClr val="FFFF00"/>
                </a:solidFill>
              </a:rPr>
              <a:t>creates it on demand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Depending upon the </a:t>
            </a:r>
            <a:r>
              <a:rPr lang="en-US" b="1" i="1" dirty="0" smtClean="0">
                <a:solidFill>
                  <a:srgbClr val="FFFF00"/>
                </a:solidFill>
              </a:rPr>
              <a:t>time duration for which a server is active</a:t>
            </a:r>
            <a:r>
              <a:rPr lang="en-US" dirty="0" smtClean="0"/>
              <a:t>, servers are classified as follows: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2200" b="1" i="1" dirty="0" smtClean="0">
                <a:solidFill>
                  <a:srgbClr val="FFFF00"/>
                </a:solidFill>
              </a:rPr>
              <a:t>Instance-per-call</a:t>
            </a:r>
          </a:p>
          <a:p>
            <a:pPr marL="1098900" lvl="2" indent="-342900"/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After RPC execution, </a:t>
            </a:r>
            <a:r>
              <a:rPr lang="en-US" sz="2000" b="1" i="1" dirty="0" smtClean="0">
                <a:solidFill>
                  <a:srgbClr val="FFFF00"/>
                </a:solidFill>
              </a:rPr>
              <a:t>middleware destroys the Instance-per-call server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marL="1098900" lvl="2" indent="-342900"/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They are </a:t>
            </a:r>
            <a:r>
              <a:rPr lang="en-US" sz="2000" b="1" i="1" dirty="0" smtClean="0">
                <a:solidFill>
                  <a:srgbClr val="FFFF00"/>
                </a:solidFill>
              </a:rPr>
              <a:t>stateless servers 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and </a:t>
            </a:r>
            <a:r>
              <a:rPr lang="en-US" sz="2000" b="1" i="1" dirty="0" smtClean="0">
                <a:solidFill>
                  <a:srgbClr val="FFFF00"/>
                </a:solidFill>
              </a:rPr>
              <a:t>client process or the OS maintains the state info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1098900" lvl="2" indent="-342900"/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This approach is </a:t>
            </a:r>
            <a:r>
              <a:rPr lang="en-US" sz="2000" b="1" i="1" dirty="0" smtClean="0">
                <a:solidFill>
                  <a:srgbClr val="FFFF00"/>
                </a:solidFill>
              </a:rPr>
              <a:t>expensive and not suitable if the same server needs to be invoked repeatedly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394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694593"/>
            <a:ext cx="10353762" cy="509660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2800" dirty="0"/>
          </a:p>
          <a:p>
            <a:r>
              <a:rPr lang="en-US" sz="2400" b="1" i="1" dirty="0" smtClean="0">
                <a:solidFill>
                  <a:srgbClr val="FF0000"/>
                </a:solidFill>
              </a:rPr>
              <a:t>Layer </a:t>
            </a:r>
            <a:r>
              <a:rPr lang="en-US" sz="2400" b="1" i="1" dirty="0">
                <a:solidFill>
                  <a:srgbClr val="FF0000"/>
                </a:solidFill>
              </a:rPr>
              <a:t>n on machine 1 talks with layer n on machine 2 </a:t>
            </a:r>
            <a:r>
              <a:rPr lang="en-US" sz="2400" dirty="0"/>
              <a:t>based on the Layer n </a:t>
            </a:r>
            <a:r>
              <a:rPr lang="en-US" sz="2400" dirty="0" smtClean="0"/>
              <a:t>protocol</a:t>
            </a:r>
          </a:p>
          <a:p>
            <a:endParaRPr lang="en-US" sz="2400" dirty="0" smtClean="0"/>
          </a:p>
          <a:p>
            <a:r>
              <a:rPr lang="en-US" sz="2400" b="1" i="1" dirty="0" smtClean="0">
                <a:solidFill>
                  <a:srgbClr val="FF0000"/>
                </a:solidFill>
              </a:rPr>
              <a:t>Each </a:t>
            </a:r>
            <a:r>
              <a:rPr lang="en-US" sz="2400" b="1" i="1" dirty="0">
                <a:solidFill>
                  <a:srgbClr val="FF0000"/>
                </a:solidFill>
              </a:rPr>
              <a:t>protocol adds a </a:t>
            </a:r>
            <a:r>
              <a:rPr lang="en-US" sz="2400" b="1" i="1" dirty="0" smtClean="0">
                <a:solidFill>
                  <a:srgbClr val="FF0000"/>
                </a:solidFill>
              </a:rPr>
              <a:t>header </a:t>
            </a:r>
            <a:r>
              <a:rPr lang="en-US" sz="2400" dirty="0" smtClean="0"/>
              <a:t>to the original message.</a:t>
            </a:r>
            <a:endParaRPr lang="en-US" sz="2400" b="1" i="1" dirty="0" smtClean="0">
              <a:solidFill>
                <a:srgbClr val="FF0000"/>
              </a:solidFill>
            </a:endParaRPr>
          </a:p>
          <a:p>
            <a:endParaRPr lang="en-US" sz="2400" b="1" i="1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Message </a:t>
            </a:r>
            <a:r>
              <a:rPr lang="en-US" sz="2400" dirty="0"/>
              <a:t>sent (downwards) whereas Message received (upwards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/>
              <a:t>The </a:t>
            </a:r>
            <a:r>
              <a:rPr lang="en-US" sz="2400" b="1" i="1" dirty="0">
                <a:solidFill>
                  <a:srgbClr val="FF0000"/>
                </a:solidFill>
              </a:rPr>
              <a:t>information in the layer n header is used for the layer n </a:t>
            </a:r>
            <a:r>
              <a:rPr lang="en-US" sz="2400" b="1" i="1" dirty="0" smtClean="0">
                <a:solidFill>
                  <a:srgbClr val="FF0000"/>
                </a:solidFill>
              </a:rPr>
              <a:t>protocol</a:t>
            </a:r>
            <a:endParaRPr lang="en-US" sz="3200" b="1" i="1" dirty="0">
              <a:solidFill>
                <a:srgbClr val="FF0000"/>
              </a:solidFill>
            </a:endParaRPr>
          </a:p>
          <a:p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879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659423"/>
            <a:ext cx="10353762" cy="5811715"/>
          </a:xfrm>
        </p:spPr>
        <p:txBody>
          <a:bodyPr/>
          <a:lstStyle/>
          <a:p>
            <a:pPr marL="907200" lvl="1" indent="-457200">
              <a:buFont typeface="+mj-lt"/>
              <a:buAutoNum type="arabicPeriod" startAt="2"/>
            </a:pPr>
            <a:r>
              <a:rPr lang="en-US" sz="2200" b="1" i="1" dirty="0" smtClean="0">
                <a:solidFill>
                  <a:srgbClr val="FFFF00"/>
                </a:solidFill>
              </a:rPr>
              <a:t>Instance-per-session</a:t>
            </a:r>
          </a:p>
          <a:p>
            <a:pPr marL="1098900" lvl="2" indent="-342900"/>
            <a:r>
              <a:rPr lang="en-US" sz="2000" dirty="0" smtClean="0">
                <a:solidFill>
                  <a:schemeClr val="tx1"/>
                </a:solidFill>
              </a:rPr>
              <a:t>There is a </a:t>
            </a:r>
            <a:r>
              <a:rPr lang="en-US" sz="2000" b="1" i="1" dirty="0" smtClean="0">
                <a:solidFill>
                  <a:srgbClr val="FFFF00"/>
                </a:solidFill>
              </a:rPr>
              <a:t>server manager for every service </a:t>
            </a:r>
            <a:r>
              <a:rPr lang="en-US" sz="2000" dirty="0" smtClean="0">
                <a:solidFill>
                  <a:schemeClr val="tx1"/>
                </a:solidFill>
              </a:rPr>
              <a:t>and </a:t>
            </a:r>
            <a:r>
              <a:rPr lang="en-US" sz="2000" b="1" i="1" dirty="0" smtClean="0">
                <a:solidFill>
                  <a:srgbClr val="FFFF00"/>
                </a:solidFill>
              </a:rPr>
              <a:t>every manager registers with the binding agent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1098900" lvl="2" indent="-342900"/>
            <a:r>
              <a:rPr lang="en-US" sz="2000" dirty="0" smtClean="0">
                <a:solidFill>
                  <a:schemeClr val="tx1"/>
                </a:solidFill>
              </a:rPr>
              <a:t>To execute an RPC call, the </a:t>
            </a:r>
            <a:r>
              <a:rPr lang="en-US" sz="2000" b="1" i="1" dirty="0" smtClean="0">
                <a:solidFill>
                  <a:srgbClr val="FFFF00"/>
                </a:solidFill>
              </a:rPr>
              <a:t>Client contacts the binding agent </a:t>
            </a:r>
            <a:r>
              <a:rPr lang="en-US" sz="2000" dirty="0" smtClean="0">
                <a:solidFill>
                  <a:schemeClr val="tx1"/>
                </a:solidFill>
              </a:rPr>
              <a:t>who in turn </a:t>
            </a:r>
            <a:r>
              <a:rPr lang="en-US" sz="2000" b="1" i="1" dirty="0" smtClean="0">
                <a:solidFill>
                  <a:srgbClr val="FFFF00"/>
                </a:solidFill>
              </a:rPr>
              <a:t>provides the client with the address of the Server manager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1098900" lvl="2" indent="-342900"/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b="1" i="1" dirty="0" smtClean="0">
                <a:solidFill>
                  <a:srgbClr val="FFFF00"/>
                </a:solidFill>
              </a:rPr>
              <a:t>client and server now interact directly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1098900" lvl="2" indent="-342900"/>
            <a:r>
              <a:rPr lang="en-US" sz="2000" dirty="0" smtClean="0">
                <a:solidFill>
                  <a:schemeClr val="tx1"/>
                </a:solidFill>
              </a:rPr>
              <a:t>When client informs the server about the completion of the RPC call, the server instance is destroyed.</a:t>
            </a:r>
            <a:endParaRPr lang="en-US" sz="2000" dirty="0">
              <a:solidFill>
                <a:schemeClr val="tx1"/>
              </a:solidFill>
            </a:endParaRPr>
          </a:p>
          <a:p>
            <a:pPr marL="907200" lvl="1" indent="-457200">
              <a:buFont typeface="+mj-lt"/>
              <a:buAutoNum type="arabicPeriod" startAt="2"/>
            </a:pPr>
            <a:r>
              <a:rPr lang="en-US" sz="2200" b="1" i="1" dirty="0">
                <a:solidFill>
                  <a:srgbClr val="FFFF00"/>
                </a:solidFill>
              </a:rPr>
              <a:t>Persistent </a:t>
            </a:r>
            <a:r>
              <a:rPr lang="en-US" sz="2200" b="1" i="1" dirty="0" smtClean="0">
                <a:solidFill>
                  <a:srgbClr val="FFFF00"/>
                </a:solidFill>
              </a:rPr>
              <a:t>Servers</a:t>
            </a:r>
          </a:p>
          <a:p>
            <a:pPr marL="1098900" lvl="2" indent="-342900"/>
            <a:r>
              <a:rPr lang="en-US" sz="2000" b="1" i="1" dirty="0" smtClean="0">
                <a:solidFill>
                  <a:srgbClr val="FFFF00"/>
                </a:solidFill>
              </a:rPr>
              <a:t>Server exists indefinitely and is sharable among clients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1098900" lvl="2" indent="-342900"/>
            <a:r>
              <a:rPr lang="en-US" sz="2000" dirty="0" smtClean="0">
                <a:solidFill>
                  <a:schemeClr val="tx1"/>
                </a:solidFill>
              </a:rPr>
              <a:t>Created and installed before client uses it.</a:t>
            </a:r>
          </a:p>
          <a:p>
            <a:pPr marL="1098900" lvl="2" indent="-342900"/>
            <a:r>
              <a:rPr lang="en-US" sz="2000" dirty="0" smtClean="0">
                <a:solidFill>
                  <a:schemeClr val="tx1"/>
                </a:solidFill>
              </a:rPr>
              <a:t>Client contacts the binding agent for RPC execution who in turn provides the client with the server address. </a:t>
            </a:r>
            <a:endParaRPr lang="en-IN" sz="20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5967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833" y="2851639"/>
            <a:ext cx="10353762" cy="970450"/>
          </a:xfrm>
        </p:spPr>
        <p:txBody>
          <a:bodyPr/>
          <a:lstStyle/>
          <a:p>
            <a:r>
              <a:rPr lang="en-IN" b="1" dirty="0"/>
              <a:t>Remote </a:t>
            </a:r>
            <a:r>
              <a:rPr lang="en-IN" b="1" dirty="0" smtClean="0"/>
              <a:t>Method Invocation (RMI)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53105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553914"/>
            <a:ext cx="10353762" cy="5802923"/>
          </a:xfrm>
        </p:spPr>
        <p:txBody>
          <a:bodyPr>
            <a:normAutofit/>
          </a:bodyPr>
          <a:lstStyle/>
          <a:p>
            <a:r>
              <a:rPr lang="en-US" sz="2200" b="1" i="1" dirty="0">
                <a:solidFill>
                  <a:srgbClr val="FFFF00"/>
                </a:solidFill>
              </a:rPr>
              <a:t>Object-oriented </a:t>
            </a:r>
            <a:r>
              <a:rPr lang="en-US" sz="2200" b="1" i="1" dirty="0" smtClean="0">
                <a:solidFill>
                  <a:srgbClr val="FFFF00"/>
                </a:solidFill>
              </a:rPr>
              <a:t>models are efficient for </a:t>
            </a:r>
            <a:r>
              <a:rPr lang="en-US" sz="2200" b="1" i="1" dirty="0">
                <a:solidFill>
                  <a:srgbClr val="FFFF00"/>
                </a:solidFill>
              </a:rPr>
              <a:t>developing non-distributed </a:t>
            </a:r>
            <a:r>
              <a:rPr lang="en-US" sz="2200" b="1" i="1" dirty="0" smtClean="0">
                <a:solidFill>
                  <a:srgbClr val="FFFF00"/>
                </a:solidFill>
              </a:rPr>
              <a:t>applications</a:t>
            </a:r>
            <a:r>
              <a:rPr lang="en-US" sz="2200" dirty="0" smtClean="0"/>
              <a:t>.</a:t>
            </a:r>
          </a:p>
          <a:p>
            <a:endParaRPr lang="en-US" sz="2200" dirty="0" smtClean="0"/>
          </a:p>
          <a:p>
            <a:r>
              <a:rPr lang="en-US" sz="2200" dirty="0" smtClean="0"/>
              <a:t> The object interface </a:t>
            </a:r>
            <a:r>
              <a:rPr lang="en-US" sz="2200" b="1" i="1" dirty="0">
                <a:solidFill>
                  <a:srgbClr val="FFFF00"/>
                </a:solidFill>
              </a:rPr>
              <a:t>hides the internal structure</a:t>
            </a:r>
            <a:r>
              <a:rPr lang="en-US" sz="2200" dirty="0"/>
              <a:t> from the outside world. Therefore, it is </a:t>
            </a:r>
            <a:r>
              <a:rPr lang="en-US" sz="2200" b="1" i="1" dirty="0">
                <a:solidFill>
                  <a:srgbClr val="FFFF00"/>
                </a:solidFill>
              </a:rPr>
              <a:t>easy to replace objects by maintaining the same interface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principle of </a:t>
            </a:r>
            <a:r>
              <a:rPr lang="en-US" sz="2200" b="1" i="1" dirty="0">
                <a:solidFill>
                  <a:srgbClr val="FFFF00"/>
                </a:solidFill>
              </a:rPr>
              <a:t>RPC can be applied to handle objects</a:t>
            </a:r>
            <a:r>
              <a:rPr lang="en-US" sz="2200" dirty="0"/>
              <a:t>, i.e. </a:t>
            </a:r>
            <a:r>
              <a:rPr lang="en-US" sz="2200" b="1" i="1" dirty="0">
                <a:solidFill>
                  <a:srgbClr val="FFFF00"/>
                </a:solidFill>
              </a:rPr>
              <a:t>invocation of remote objects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With </a:t>
            </a:r>
            <a:r>
              <a:rPr lang="en-US" sz="2200" dirty="0"/>
              <a:t>this concept, </a:t>
            </a:r>
            <a:r>
              <a:rPr lang="en-US" sz="2200" b="1" i="1" dirty="0">
                <a:solidFill>
                  <a:srgbClr val="FFFF00"/>
                </a:solidFill>
              </a:rPr>
              <a:t>objects in different procedures can communicate with each </a:t>
            </a:r>
            <a:r>
              <a:rPr lang="en-US" sz="2200" b="1" i="1" dirty="0" smtClean="0">
                <a:solidFill>
                  <a:srgbClr val="FFFF00"/>
                </a:solidFill>
              </a:rPr>
              <a:t>other </a:t>
            </a:r>
            <a:r>
              <a:rPr lang="en-US" sz="2200" b="1" i="1" dirty="0">
                <a:solidFill>
                  <a:srgbClr val="FFFF00"/>
                </a:solidFill>
              </a:rPr>
              <a:t>through RMI or Remote Object Invocation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It </a:t>
            </a:r>
            <a:r>
              <a:rPr lang="en-US" sz="2200" dirty="0"/>
              <a:t>is an extension </a:t>
            </a:r>
            <a:r>
              <a:rPr lang="en-US" sz="2200" dirty="0" smtClean="0"/>
              <a:t>of local </a:t>
            </a:r>
            <a:r>
              <a:rPr lang="en-US" sz="2200" dirty="0"/>
              <a:t>method </a:t>
            </a:r>
            <a:r>
              <a:rPr lang="en-US" sz="2200" dirty="0" smtClean="0"/>
              <a:t>invocation </a:t>
            </a:r>
            <a:r>
              <a:rPr lang="en-US" sz="2200" dirty="0"/>
              <a:t>which allows objects in one process to invoke methods of an object in another process on the same machine.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97138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4961"/>
            <a:ext cx="10353762" cy="647700"/>
          </a:xfrm>
        </p:spPr>
        <p:txBody>
          <a:bodyPr>
            <a:normAutofit/>
          </a:bodyPr>
          <a:lstStyle/>
          <a:p>
            <a:pPr algn="l"/>
            <a:r>
              <a:rPr lang="en-IN" sz="2800" b="1" dirty="0" smtClean="0">
                <a:solidFill>
                  <a:srgbClr val="FF0000"/>
                </a:solidFill>
              </a:rPr>
              <a:t>RMI components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01263"/>
            <a:ext cx="5056182" cy="4489938"/>
          </a:xfrm>
        </p:spPr>
        <p:txBody>
          <a:bodyPr>
            <a:normAutofit/>
          </a:bodyPr>
          <a:lstStyle/>
          <a:p>
            <a:r>
              <a:rPr lang="en-US" sz="2200" b="1" i="1" dirty="0" smtClean="0">
                <a:solidFill>
                  <a:srgbClr val="FFFF00"/>
                </a:solidFill>
              </a:rPr>
              <a:t>RMI </a:t>
            </a:r>
            <a:r>
              <a:rPr lang="en-US" sz="2200" b="1" i="1" dirty="0">
                <a:solidFill>
                  <a:srgbClr val="FFFF00"/>
                </a:solidFill>
              </a:rPr>
              <a:t>is more prone to failures </a:t>
            </a:r>
            <a:r>
              <a:rPr lang="en-US" sz="2200" dirty="0"/>
              <a:t>than LMI</a:t>
            </a:r>
            <a:r>
              <a:rPr lang="en-US" sz="2200" dirty="0" smtClean="0"/>
              <a:t>.</a:t>
            </a:r>
          </a:p>
          <a:p>
            <a:pPr marL="36900" indent="0">
              <a:buNone/>
            </a:pPr>
            <a:r>
              <a:rPr lang="en-US" sz="2200" dirty="0" smtClean="0"/>
              <a:t> </a:t>
            </a:r>
          </a:p>
          <a:p>
            <a:r>
              <a:rPr lang="en-US" sz="2200" dirty="0" smtClean="0"/>
              <a:t>In </a:t>
            </a:r>
            <a:r>
              <a:rPr lang="en-US" sz="2200" dirty="0"/>
              <a:t>spite of choosing reliable semantics, it is still possible that the </a:t>
            </a:r>
            <a:r>
              <a:rPr lang="en-US" sz="2200" b="1" i="1" dirty="0">
                <a:solidFill>
                  <a:srgbClr val="FFFF00"/>
                </a:solidFill>
              </a:rPr>
              <a:t>client </a:t>
            </a:r>
            <a:r>
              <a:rPr lang="en-US" sz="2200" b="1" i="1" dirty="0" smtClean="0">
                <a:solidFill>
                  <a:srgbClr val="FFFF00"/>
                </a:solidFill>
              </a:rPr>
              <a:t>may </a:t>
            </a:r>
            <a:r>
              <a:rPr lang="en-US" sz="2200" b="1" i="1" dirty="0">
                <a:solidFill>
                  <a:srgbClr val="FFFF00"/>
                </a:solidFill>
              </a:rPr>
              <a:t>not receive the </a:t>
            </a:r>
            <a:r>
              <a:rPr lang="en-US" sz="2200" b="1" i="1" dirty="0" smtClean="0">
                <a:solidFill>
                  <a:srgbClr val="FFFF00"/>
                </a:solidFill>
              </a:rPr>
              <a:t>reply due to reasons such as failure </a:t>
            </a:r>
            <a:r>
              <a:rPr lang="en-US" sz="2200" b="1" i="1" dirty="0">
                <a:solidFill>
                  <a:srgbClr val="FFFF00"/>
                </a:solidFill>
              </a:rPr>
              <a:t>of network, node, or RMI itself. </a:t>
            </a:r>
            <a:endParaRPr lang="en-US" sz="2200" b="1" i="1" dirty="0" smtClean="0">
              <a:solidFill>
                <a:srgbClr val="FFFF00"/>
              </a:solidFill>
            </a:endParaRPr>
          </a:p>
          <a:p>
            <a:endParaRPr lang="en-US" sz="2200" dirty="0" smtClean="0"/>
          </a:p>
          <a:p>
            <a:r>
              <a:rPr lang="en-US" sz="2200" dirty="0" smtClean="0"/>
              <a:t>A </a:t>
            </a:r>
            <a:r>
              <a:rPr lang="en-US" sz="2200" dirty="0"/>
              <a:t>typical RMI flow diagram is shown </a:t>
            </a:r>
            <a:r>
              <a:rPr lang="en-US" sz="2200" dirty="0" smtClean="0"/>
              <a:t>as follows.</a:t>
            </a:r>
            <a:endParaRPr lang="en-IN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020" t="20411" r="37108" b="52658"/>
          <a:stretch/>
        </p:blipFill>
        <p:spPr>
          <a:xfrm>
            <a:off x="6090676" y="888023"/>
            <a:ext cx="5609492" cy="50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152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024" y="571217"/>
            <a:ext cx="10876691" cy="4058751"/>
          </a:xfrm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When the client binds to a distributed object, the </a:t>
            </a:r>
            <a:r>
              <a:rPr lang="en-US" sz="2200" b="1" i="1" dirty="0">
                <a:solidFill>
                  <a:srgbClr val="FFFF00"/>
                </a:solidFill>
              </a:rPr>
              <a:t>object interface called </a:t>
            </a:r>
            <a:r>
              <a:rPr lang="en-US" sz="2200" b="1" i="1" dirty="0">
                <a:solidFill>
                  <a:srgbClr val="FF0000"/>
                </a:solidFill>
              </a:rPr>
              <a:t>PROXY</a:t>
            </a:r>
            <a:r>
              <a:rPr lang="en-US" sz="2200" b="1" i="1" dirty="0">
                <a:solidFill>
                  <a:srgbClr val="FFFF00"/>
                </a:solidFill>
              </a:rPr>
              <a:t> is loaded into the clients address </a:t>
            </a:r>
            <a:r>
              <a:rPr lang="en-US" sz="2200" b="1" i="1" dirty="0" smtClean="0">
                <a:solidFill>
                  <a:srgbClr val="FFFF00"/>
                </a:solidFill>
              </a:rPr>
              <a:t>space</a:t>
            </a:r>
            <a:r>
              <a:rPr lang="en-US" sz="22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Proxy is similar to the Client-Server Stub of RPC</a:t>
            </a:r>
            <a:r>
              <a:rPr lang="en-US" sz="22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r>
              <a:rPr lang="en-US" sz="2200" dirty="0" smtClean="0">
                <a:solidFill>
                  <a:schemeClr val="tx1">
                    <a:lumMod val="85000"/>
                  </a:schemeClr>
                </a:solidFill>
              </a:rPr>
              <a:t>It </a:t>
            </a:r>
            <a:r>
              <a:rPr lang="en-US" sz="2200" b="1" i="1" dirty="0" smtClean="0">
                <a:solidFill>
                  <a:srgbClr val="FFFF00"/>
                </a:solidFill>
              </a:rPr>
              <a:t>marshals the RMI request </a:t>
            </a:r>
            <a:r>
              <a:rPr lang="en-US" sz="2200" dirty="0" smtClean="0">
                <a:solidFill>
                  <a:schemeClr val="tx1">
                    <a:lumMod val="85000"/>
                  </a:schemeClr>
                </a:solidFill>
              </a:rPr>
              <a:t>into a message before sending it to a server and </a:t>
            </a:r>
            <a:r>
              <a:rPr lang="en-US" sz="2200" b="1" i="1" dirty="0" smtClean="0">
                <a:solidFill>
                  <a:srgbClr val="FFFF00"/>
                </a:solidFill>
              </a:rPr>
              <a:t>unmarshals the reply of the method invocation </a:t>
            </a:r>
            <a:r>
              <a:rPr lang="en-US" sz="2200" dirty="0" smtClean="0">
                <a:solidFill>
                  <a:schemeClr val="tx1">
                    <a:lumMod val="85000"/>
                  </a:schemeClr>
                </a:solidFill>
              </a:rPr>
              <a:t>when it reaches back to the client.</a:t>
            </a:r>
            <a:endParaRPr lang="en-IN" sz="2200" dirty="0">
              <a:solidFill>
                <a:schemeClr val="tx1">
                  <a:lumMod val="85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36014" t="67366" r="30603" b="7292"/>
          <a:stretch/>
        </p:blipFill>
        <p:spPr>
          <a:xfrm>
            <a:off x="1549449" y="2901461"/>
            <a:ext cx="8590085" cy="36680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189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07377"/>
            <a:ext cx="10353762" cy="54219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Design Issues in RMI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10055"/>
            <a:ext cx="10353762" cy="5169876"/>
          </a:xfrm>
        </p:spPr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consider two main points for RMI design: </a:t>
            </a:r>
            <a:endParaRPr lang="en-US" dirty="0" smtClean="0"/>
          </a:p>
          <a:p>
            <a:pPr marL="871200" lvl="1" indent="-457200">
              <a:buFont typeface="+mj-lt"/>
              <a:buAutoNum type="arabicPeriod"/>
            </a:pPr>
            <a:r>
              <a:rPr lang="en-US" sz="2200" b="1" i="1" dirty="0" smtClean="0">
                <a:solidFill>
                  <a:srgbClr val="FF0000"/>
                </a:solidFill>
              </a:rPr>
              <a:t>Local </a:t>
            </a:r>
            <a:r>
              <a:rPr lang="en-US" sz="2200" b="1" i="1" dirty="0">
                <a:solidFill>
                  <a:srgbClr val="FF0000"/>
                </a:solidFill>
              </a:rPr>
              <a:t>invocations execute only once</a:t>
            </a:r>
            <a:r>
              <a:rPr lang="en-US" sz="2200" dirty="0"/>
              <a:t>, but the same does not hold true for RMI. </a:t>
            </a:r>
            <a:endParaRPr lang="en-US" sz="2200" dirty="0" smtClean="0"/>
          </a:p>
          <a:p>
            <a:pPr marL="720000" lvl="2" indent="0">
              <a:buNone/>
            </a:pPr>
            <a:r>
              <a:rPr lang="en-US" sz="2200" dirty="0" smtClean="0"/>
              <a:t>However, </a:t>
            </a:r>
            <a:r>
              <a:rPr lang="en-US" sz="2200" b="1" i="1" dirty="0" smtClean="0">
                <a:solidFill>
                  <a:srgbClr val="FFFF00"/>
                </a:solidFill>
              </a:rPr>
              <a:t>RMI </a:t>
            </a:r>
            <a:r>
              <a:rPr lang="en-US" sz="2200" b="1" i="1" dirty="0">
                <a:solidFill>
                  <a:srgbClr val="FFFF00"/>
                </a:solidFill>
              </a:rPr>
              <a:t>invocation </a:t>
            </a:r>
            <a:r>
              <a:rPr lang="en-US" sz="2200" b="1" i="1" dirty="0" smtClean="0">
                <a:solidFill>
                  <a:srgbClr val="FFFF00"/>
                </a:solidFill>
              </a:rPr>
              <a:t>semantics</a:t>
            </a:r>
            <a:r>
              <a:rPr lang="en-US" sz="2200" dirty="0" smtClean="0"/>
              <a:t> provides us different </a:t>
            </a:r>
            <a:r>
              <a:rPr lang="en-US" sz="2200" dirty="0"/>
              <a:t>ways to ensure that RMI executes exactly </a:t>
            </a:r>
            <a:r>
              <a:rPr lang="en-US" sz="2200" dirty="0" smtClean="0"/>
              <a:t>once.</a:t>
            </a:r>
          </a:p>
          <a:p>
            <a:pPr marL="720000" lvl="2" indent="0">
              <a:buNone/>
            </a:pPr>
            <a:endParaRPr lang="en-US" sz="2200" dirty="0" smtClean="0"/>
          </a:p>
          <a:p>
            <a:pPr marL="871200" lvl="1" indent="-457200">
              <a:buFont typeface="+mj-lt"/>
              <a:buAutoNum type="arabicPeriod"/>
            </a:pPr>
            <a:r>
              <a:rPr lang="en-US" sz="2200" b="1" i="1" dirty="0">
                <a:solidFill>
                  <a:srgbClr val="FF0000"/>
                </a:solidFill>
              </a:rPr>
              <a:t>Level of </a:t>
            </a:r>
            <a:r>
              <a:rPr lang="en-US" sz="2200" b="1" i="1" dirty="0" smtClean="0">
                <a:solidFill>
                  <a:srgbClr val="FF0000"/>
                </a:solidFill>
              </a:rPr>
              <a:t>transparency</a:t>
            </a:r>
            <a:r>
              <a:rPr lang="en-US" sz="2200" dirty="0"/>
              <a:t>: Just like RPC communication protocols, the following schemes decide guaranteed delivery of RMI messages: </a:t>
            </a:r>
            <a:endParaRPr lang="en-US" sz="2200" dirty="0" smtClean="0"/>
          </a:p>
          <a:p>
            <a:pPr marL="1062900" lvl="2" indent="-342900"/>
            <a:r>
              <a:rPr lang="en-US" sz="2200" b="1" i="1" dirty="0" smtClean="0">
                <a:solidFill>
                  <a:srgbClr val="FFFF00"/>
                </a:solidFill>
              </a:rPr>
              <a:t>Should </a:t>
            </a:r>
            <a:r>
              <a:rPr lang="en-US" sz="2200" b="1" i="1" dirty="0">
                <a:solidFill>
                  <a:srgbClr val="FFFF00"/>
                </a:solidFill>
              </a:rPr>
              <a:t>the client retransmit request messages</a:t>
            </a:r>
            <a:r>
              <a:rPr lang="en-US" sz="2200" dirty="0"/>
              <a:t>, until it receives the reply or assume server failure? </a:t>
            </a:r>
            <a:endParaRPr lang="en-US" sz="2200" dirty="0" smtClean="0"/>
          </a:p>
          <a:p>
            <a:pPr marL="1062900" lvl="2" indent="-342900"/>
            <a:r>
              <a:rPr lang="en-US" sz="2200" dirty="0" smtClean="0"/>
              <a:t>During </a:t>
            </a:r>
            <a:r>
              <a:rPr lang="en-US" sz="2200" dirty="0"/>
              <a:t>retransmission, </a:t>
            </a:r>
            <a:r>
              <a:rPr lang="en-US" sz="2200" b="1" i="1" dirty="0">
                <a:solidFill>
                  <a:srgbClr val="FFFF00"/>
                </a:solidFill>
              </a:rPr>
              <a:t>should the server filter duplicate requests</a:t>
            </a:r>
            <a:r>
              <a:rPr lang="en-US" sz="2200" dirty="0"/>
              <a:t>? </a:t>
            </a:r>
          </a:p>
          <a:p>
            <a:pPr marL="1062900" lvl="2" indent="-342900"/>
            <a:r>
              <a:rPr lang="en-US" sz="2200" b="1" i="1" dirty="0" smtClean="0">
                <a:solidFill>
                  <a:srgbClr val="FFFF00"/>
                </a:solidFill>
              </a:rPr>
              <a:t>Should </a:t>
            </a:r>
            <a:r>
              <a:rPr lang="en-US" sz="2200" b="1" i="1" dirty="0">
                <a:solidFill>
                  <a:srgbClr val="FFFF00"/>
                </a:solidFill>
              </a:rPr>
              <a:t>the server cache the </a:t>
            </a:r>
            <a:r>
              <a:rPr lang="en-US" sz="2200" b="1" i="1" dirty="0" smtClean="0">
                <a:solidFill>
                  <a:srgbClr val="FFFF00"/>
                </a:solidFill>
              </a:rPr>
              <a:t>results </a:t>
            </a:r>
            <a:r>
              <a:rPr lang="en-US" sz="2200" dirty="0" smtClean="0"/>
              <a:t>and use them during retransmissions?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92840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44415"/>
          </a:xfrm>
        </p:spPr>
        <p:txBody>
          <a:bodyPr>
            <a:normAutofit/>
          </a:bodyPr>
          <a:lstStyle/>
          <a:p>
            <a:pPr algn="l"/>
            <a:r>
              <a:rPr lang="en-IN" sz="2400" b="1" dirty="0" smtClean="0">
                <a:solidFill>
                  <a:srgbClr val="FF0000"/>
                </a:solidFill>
              </a:rPr>
              <a:t>1.Maybe Semantics: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94693"/>
            <a:ext cx="10353762" cy="4296508"/>
          </a:xfrm>
        </p:spPr>
        <p:txBody>
          <a:bodyPr>
            <a:normAutofit/>
          </a:bodyPr>
          <a:lstStyle/>
          <a:p>
            <a:r>
              <a:rPr lang="en-US" sz="2200" dirty="0"/>
              <a:t>The remote method </a:t>
            </a:r>
            <a:r>
              <a:rPr lang="en-US" sz="2200" b="1" i="1" dirty="0">
                <a:solidFill>
                  <a:srgbClr val="FFFF00"/>
                </a:solidFill>
              </a:rPr>
              <a:t>may be executed once or not at all</a:t>
            </a:r>
            <a:r>
              <a:rPr lang="en-US" sz="2200" dirty="0"/>
              <a:t>. </a:t>
            </a:r>
          </a:p>
          <a:p>
            <a:r>
              <a:rPr lang="en-US" sz="2200" dirty="0" smtClean="0"/>
              <a:t>Maybe </a:t>
            </a:r>
            <a:r>
              <a:rPr lang="en-US" sz="2200" dirty="0"/>
              <a:t>semantics arises when </a:t>
            </a:r>
            <a:r>
              <a:rPr lang="en-US" sz="2200" b="1" i="1" dirty="0">
                <a:solidFill>
                  <a:srgbClr val="FFFF00"/>
                </a:solidFill>
              </a:rPr>
              <a:t>no fault tolerance measures are applied</a:t>
            </a:r>
            <a:r>
              <a:rPr lang="en-US" sz="2200" dirty="0"/>
              <a:t>. </a:t>
            </a:r>
          </a:p>
          <a:p>
            <a:r>
              <a:rPr lang="en-US" sz="2200" dirty="0" smtClean="0"/>
              <a:t>Useful </a:t>
            </a:r>
            <a:r>
              <a:rPr lang="en-US" sz="2200" b="1" i="1" dirty="0">
                <a:solidFill>
                  <a:srgbClr val="FFFF00"/>
                </a:solidFill>
              </a:rPr>
              <a:t>only for applications in which </a:t>
            </a:r>
            <a:r>
              <a:rPr lang="en-US" sz="2200" b="1" i="1" dirty="0" smtClean="0">
                <a:solidFill>
                  <a:srgbClr val="FFFF00"/>
                </a:solidFill>
              </a:rPr>
              <a:t>failed </a:t>
            </a:r>
            <a:r>
              <a:rPr lang="en-US" sz="2200" b="1" i="1" dirty="0">
                <a:solidFill>
                  <a:srgbClr val="FFFF00"/>
                </a:solidFill>
              </a:rPr>
              <a:t>invocations are acceptable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This </a:t>
            </a:r>
            <a:r>
              <a:rPr lang="en-US" sz="2200" dirty="0"/>
              <a:t>model can suffer from the following types of failure: 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2200" b="1" i="1" dirty="0">
                <a:solidFill>
                  <a:srgbClr val="FFFF00"/>
                </a:solidFill>
              </a:rPr>
              <a:t>O</a:t>
            </a:r>
            <a:r>
              <a:rPr lang="en-US" sz="2200" b="1" i="1" dirty="0" smtClean="0">
                <a:solidFill>
                  <a:srgbClr val="FFFF00"/>
                </a:solidFill>
              </a:rPr>
              <a:t>mission </a:t>
            </a:r>
            <a:r>
              <a:rPr lang="en-US" sz="2200" b="1" i="1" dirty="0">
                <a:solidFill>
                  <a:srgbClr val="FFFF00"/>
                </a:solidFill>
              </a:rPr>
              <a:t>failures </a:t>
            </a:r>
            <a:r>
              <a:rPr lang="en-US" sz="2200" dirty="0"/>
              <a:t>if the invocation or result message is lost 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2200" b="1" i="1" dirty="0">
                <a:solidFill>
                  <a:srgbClr val="FFFF00"/>
                </a:solidFill>
              </a:rPr>
              <a:t>C</a:t>
            </a:r>
            <a:r>
              <a:rPr lang="en-US" sz="2200" b="1" i="1" dirty="0" smtClean="0">
                <a:solidFill>
                  <a:srgbClr val="FFFF00"/>
                </a:solidFill>
              </a:rPr>
              <a:t>rash </a:t>
            </a:r>
            <a:r>
              <a:rPr lang="en-US" sz="2200" b="1" i="1" dirty="0">
                <a:solidFill>
                  <a:srgbClr val="FFFF00"/>
                </a:solidFill>
              </a:rPr>
              <a:t>failures </a:t>
            </a:r>
            <a:r>
              <a:rPr lang="en-US" sz="2200" dirty="0"/>
              <a:t>when the server containing the remote object fails.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357878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7527"/>
            <a:ext cx="10353762" cy="697888"/>
          </a:xfrm>
        </p:spPr>
        <p:txBody>
          <a:bodyPr>
            <a:normAutofit/>
          </a:bodyPr>
          <a:lstStyle/>
          <a:p>
            <a:pPr algn="l"/>
            <a:r>
              <a:rPr lang="en-IN" sz="2400" b="1" dirty="0" smtClean="0">
                <a:solidFill>
                  <a:srgbClr val="FF0000"/>
                </a:solidFill>
              </a:rPr>
              <a:t>2. At-least-Once Semantics: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97977"/>
            <a:ext cx="10353762" cy="5011615"/>
          </a:xfrm>
        </p:spPr>
        <p:txBody>
          <a:bodyPr>
            <a:normAutofit/>
          </a:bodyPr>
          <a:lstStyle/>
          <a:p>
            <a:r>
              <a:rPr lang="en-US" sz="2200" dirty="0"/>
              <a:t>The invoker receives </a:t>
            </a:r>
            <a:r>
              <a:rPr lang="en-US" sz="2200" dirty="0" smtClean="0"/>
              <a:t>either </a:t>
            </a:r>
          </a:p>
          <a:p>
            <a:pPr lvl="1"/>
            <a:r>
              <a:rPr lang="en-US" sz="2200" b="1" i="1" dirty="0" smtClean="0">
                <a:solidFill>
                  <a:srgbClr val="FFFF00"/>
                </a:solidFill>
              </a:rPr>
              <a:t>a </a:t>
            </a:r>
            <a:r>
              <a:rPr lang="en-US" sz="2200" b="1" i="1" dirty="0">
                <a:solidFill>
                  <a:srgbClr val="FFFF00"/>
                </a:solidFill>
              </a:rPr>
              <a:t>result</a:t>
            </a:r>
            <a:r>
              <a:rPr lang="en-US" sz="2200" dirty="0"/>
              <a:t>, in which case the invoker knows that the method was executed at least </a:t>
            </a:r>
            <a:r>
              <a:rPr lang="en-US" sz="2200" dirty="0" smtClean="0"/>
              <a:t>once. </a:t>
            </a:r>
          </a:p>
          <a:p>
            <a:pPr lvl="1"/>
            <a:r>
              <a:rPr lang="en-US" sz="2200" b="1" i="1" dirty="0" smtClean="0">
                <a:solidFill>
                  <a:srgbClr val="FFFF00"/>
                </a:solidFill>
              </a:rPr>
              <a:t>an </a:t>
            </a:r>
            <a:r>
              <a:rPr lang="en-US" sz="2200" b="1" i="1" dirty="0">
                <a:solidFill>
                  <a:srgbClr val="FFFF00"/>
                </a:solidFill>
              </a:rPr>
              <a:t>exception </a:t>
            </a:r>
            <a:r>
              <a:rPr lang="en-US" sz="2200" dirty="0"/>
              <a:t>informing it that no result was received. </a:t>
            </a:r>
            <a:endParaRPr lang="en-US" sz="2200" dirty="0" smtClean="0"/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Can </a:t>
            </a:r>
            <a:r>
              <a:rPr lang="en-US" sz="2200" b="1" i="1" dirty="0">
                <a:solidFill>
                  <a:srgbClr val="FFFF00"/>
                </a:solidFill>
              </a:rPr>
              <a:t>be achieved by the </a:t>
            </a:r>
            <a:r>
              <a:rPr lang="en-US" sz="2200" b="1" i="1" dirty="0" smtClean="0">
                <a:solidFill>
                  <a:srgbClr val="FFFF00"/>
                </a:solidFill>
              </a:rPr>
              <a:t>retransmission </a:t>
            </a:r>
            <a:r>
              <a:rPr lang="en-US" sz="2200" b="1" i="1" dirty="0">
                <a:solidFill>
                  <a:srgbClr val="FFFF00"/>
                </a:solidFill>
              </a:rPr>
              <a:t>of request messages</a:t>
            </a:r>
            <a:r>
              <a:rPr lang="en-US" sz="2200" dirty="0"/>
              <a:t>, masking the omission failures of the invocation or result message. </a:t>
            </a:r>
          </a:p>
          <a:p>
            <a:r>
              <a:rPr lang="en-US" sz="2200" dirty="0" smtClean="0"/>
              <a:t>This </a:t>
            </a:r>
            <a:r>
              <a:rPr lang="en-US" sz="2200" dirty="0"/>
              <a:t>model can suffer from the following types of failure: 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sz="2200" b="1" i="1" dirty="0">
                <a:solidFill>
                  <a:srgbClr val="FFFF00"/>
                </a:solidFill>
              </a:rPr>
              <a:t>C</a:t>
            </a:r>
            <a:r>
              <a:rPr lang="en-US" sz="2200" b="1" i="1" dirty="0" smtClean="0">
                <a:solidFill>
                  <a:srgbClr val="FFFF00"/>
                </a:solidFill>
              </a:rPr>
              <a:t>rash </a:t>
            </a:r>
            <a:r>
              <a:rPr lang="en-US" sz="2200" b="1" i="1" dirty="0">
                <a:solidFill>
                  <a:srgbClr val="FFFF00"/>
                </a:solidFill>
              </a:rPr>
              <a:t>failures </a:t>
            </a:r>
            <a:r>
              <a:rPr lang="en-US" sz="2200" dirty="0"/>
              <a:t>when the server containing the remote object fails 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sz="2200" b="1" i="1" dirty="0">
                <a:solidFill>
                  <a:srgbClr val="FFFF00"/>
                </a:solidFill>
              </a:rPr>
              <a:t>A</a:t>
            </a:r>
            <a:r>
              <a:rPr lang="en-US" sz="2200" b="1" i="1" dirty="0" smtClean="0">
                <a:solidFill>
                  <a:srgbClr val="FFFF00"/>
                </a:solidFill>
              </a:rPr>
              <a:t>rbitrary </a:t>
            </a:r>
            <a:r>
              <a:rPr lang="en-US" sz="2200" b="1" i="1" dirty="0">
                <a:solidFill>
                  <a:srgbClr val="FFFF00"/>
                </a:solidFill>
              </a:rPr>
              <a:t>failures</a:t>
            </a:r>
            <a:r>
              <a:rPr lang="en-US" sz="2200" dirty="0"/>
              <a:t>, in cases when the invocation message is retransmitted, the remote object may receive it and </a:t>
            </a:r>
            <a:r>
              <a:rPr lang="en-US" sz="2200" b="1" i="1" dirty="0">
                <a:solidFill>
                  <a:srgbClr val="FFFF00"/>
                </a:solidFill>
              </a:rPr>
              <a:t>execute the method more </a:t>
            </a:r>
            <a:r>
              <a:rPr lang="en-US" sz="2200" b="1" i="1" dirty="0" smtClean="0">
                <a:solidFill>
                  <a:srgbClr val="FFFF00"/>
                </a:solidFill>
              </a:rPr>
              <a:t>then </a:t>
            </a:r>
            <a:r>
              <a:rPr lang="en-US" sz="2200" b="1" i="1" dirty="0">
                <a:solidFill>
                  <a:srgbClr val="FFFF00"/>
                </a:solidFill>
              </a:rPr>
              <a:t>once, possibly causing wrong values to be stored or returned</a:t>
            </a:r>
            <a:r>
              <a:rPr lang="en-US" sz="2200" dirty="0"/>
              <a:t>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459217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504093"/>
            <a:ext cx="10353762" cy="542192"/>
          </a:xfrm>
        </p:spPr>
        <p:txBody>
          <a:bodyPr>
            <a:normAutofit/>
          </a:bodyPr>
          <a:lstStyle/>
          <a:p>
            <a:pPr algn="l"/>
            <a:r>
              <a:rPr lang="en-IN" sz="2400" b="1" dirty="0" smtClean="0">
                <a:solidFill>
                  <a:srgbClr val="FF0000"/>
                </a:solidFill>
              </a:rPr>
              <a:t>3. At-Most-Once </a:t>
            </a:r>
            <a:r>
              <a:rPr lang="en-IN" sz="2400" b="1" dirty="0">
                <a:solidFill>
                  <a:srgbClr val="FF0000"/>
                </a:solidFill>
              </a:rPr>
              <a:t>Semantics</a:t>
            </a:r>
            <a:r>
              <a:rPr lang="en-IN" sz="2400" b="1" dirty="0" smtClean="0">
                <a:solidFill>
                  <a:srgbClr val="FF0000"/>
                </a:solidFill>
              </a:rPr>
              <a:t>: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239715"/>
            <a:ext cx="10353762" cy="4914900"/>
          </a:xfrm>
        </p:spPr>
        <p:txBody>
          <a:bodyPr>
            <a:normAutofit/>
          </a:bodyPr>
          <a:lstStyle/>
          <a:p>
            <a:r>
              <a:rPr lang="en-US" sz="2200" dirty="0"/>
              <a:t>The invoker receives either </a:t>
            </a:r>
            <a:r>
              <a:rPr lang="en-US" sz="2200" dirty="0" smtClean="0"/>
              <a:t>-</a:t>
            </a:r>
            <a:endParaRPr lang="en-US" sz="2200" dirty="0"/>
          </a:p>
          <a:p>
            <a:pPr lvl="1"/>
            <a:r>
              <a:rPr lang="en-US" sz="2200" b="1" i="1" dirty="0" smtClean="0">
                <a:solidFill>
                  <a:srgbClr val="FFFF00"/>
                </a:solidFill>
              </a:rPr>
              <a:t>a </a:t>
            </a:r>
            <a:r>
              <a:rPr lang="en-US" sz="2200" b="1" i="1" dirty="0">
                <a:solidFill>
                  <a:srgbClr val="FFFF00"/>
                </a:solidFill>
              </a:rPr>
              <a:t>result</a:t>
            </a:r>
            <a:r>
              <a:rPr lang="en-US" sz="2200" dirty="0"/>
              <a:t>, in which case the invoker knows that the method was executed exactly </a:t>
            </a:r>
            <a:r>
              <a:rPr lang="en-US" sz="2200" dirty="0" smtClean="0"/>
              <a:t>once.</a:t>
            </a:r>
            <a:endParaRPr lang="en-US" sz="2200" dirty="0"/>
          </a:p>
          <a:p>
            <a:pPr lvl="1"/>
            <a:r>
              <a:rPr lang="en-US" sz="2200" b="1" i="1" dirty="0" smtClean="0">
                <a:solidFill>
                  <a:srgbClr val="FFFF00"/>
                </a:solidFill>
              </a:rPr>
              <a:t>an </a:t>
            </a:r>
            <a:r>
              <a:rPr lang="en-US" sz="2200" b="1" i="1" dirty="0">
                <a:solidFill>
                  <a:srgbClr val="FFFF00"/>
                </a:solidFill>
              </a:rPr>
              <a:t>exception </a:t>
            </a:r>
            <a:r>
              <a:rPr lang="en-US" sz="2200" dirty="0"/>
              <a:t>informing it that no result was received, in which case </a:t>
            </a:r>
            <a:r>
              <a:rPr lang="en-US" sz="2200" b="1" i="1" dirty="0">
                <a:solidFill>
                  <a:srgbClr val="FFFF00"/>
                </a:solidFill>
              </a:rPr>
              <a:t>the method will have been executed either once or not at all.</a:t>
            </a:r>
            <a:r>
              <a:rPr lang="en-US" sz="2200" dirty="0"/>
              <a:t> </a:t>
            </a:r>
            <a:endParaRPr lang="en-US" sz="2200" dirty="0" smtClean="0"/>
          </a:p>
          <a:p>
            <a:r>
              <a:rPr lang="en-US" sz="2200" dirty="0" smtClean="0"/>
              <a:t>Can </a:t>
            </a:r>
            <a:r>
              <a:rPr lang="en-US" sz="2200" dirty="0"/>
              <a:t>be achieved by using a combination of fault tolerance measures </a:t>
            </a:r>
            <a:r>
              <a:rPr lang="en-US" sz="2200" dirty="0" smtClean="0"/>
              <a:t>such as </a:t>
            </a:r>
            <a:r>
              <a:rPr lang="en-US" sz="2200" b="1" i="1" dirty="0" smtClean="0">
                <a:solidFill>
                  <a:srgbClr val="FFFF00"/>
                </a:solidFill>
              </a:rPr>
              <a:t>retransmission</a:t>
            </a:r>
            <a:r>
              <a:rPr lang="en-US" sz="2200" b="1" i="1" dirty="0">
                <a:solidFill>
                  <a:srgbClr val="FFFF00"/>
                </a:solidFill>
              </a:rPr>
              <a:t>, duplicate filtering </a:t>
            </a:r>
            <a:r>
              <a:rPr lang="en-US" sz="2200" dirty="0" smtClean="0"/>
              <a:t>(i.e. filtering </a:t>
            </a:r>
            <a:r>
              <a:rPr lang="en-US" sz="2200" dirty="0"/>
              <a:t>out duplicate msgs at the server</a:t>
            </a:r>
            <a:r>
              <a:rPr lang="en-US" sz="2200" dirty="0" smtClean="0"/>
              <a:t>). </a:t>
            </a:r>
          </a:p>
          <a:p>
            <a:r>
              <a:rPr lang="en-US" sz="2200" dirty="0" smtClean="0"/>
              <a:t>The </a:t>
            </a:r>
            <a:r>
              <a:rPr lang="en-US" sz="2200" b="1" i="1" dirty="0">
                <a:solidFill>
                  <a:srgbClr val="FFFF00"/>
                </a:solidFill>
              </a:rPr>
              <a:t>use of retries masks any omission failures </a:t>
            </a:r>
            <a:r>
              <a:rPr lang="en-US" sz="2200" dirty="0"/>
              <a:t>of the invocation or result </a:t>
            </a:r>
            <a:r>
              <a:rPr lang="en-US" sz="2200" dirty="0" smtClean="0"/>
              <a:t>messages.</a:t>
            </a:r>
          </a:p>
          <a:p>
            <a:r>
              <a:rPr lang="en-US" sz="2200" b="1" i="1" dirty="0" smtClean="0">
                <a:solidFill>
                  <a:srgbClr val="FFFF00"/>
                </a:solidFill>
              </a:rPr>
              <a:t>Arbitrary </a:t>
            </a:r>
            <a:r>
              <a:rPr lang="en-US" sz="2200" b="1" i="1" dirty="0">
                <a:solidFill>
                  <a:srgbClr val="FFFF00"/>
                </a:solidFill>
              </a:rPr>
              <a:t>failures are prevented by ensuring that for each RMI a method is never executed more than once</a:t>
            </a:r>
            <a:r>
              <a:rPr lang="en-US" sz="2200" dirty="0"/>
              <a:t>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8947803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268" y="706315"/>
            <a:ext cx="10353762" cy="621323"/>
          </a:xfrm>
        </p:spPr>
        <p:txBody>
          <a:bodyPr>
            <a:noAutofit/>
          </a:bodyPr>
          <a:lstStyle/>
          <a:p>
            <a:r>
              <a:rPr lang="en-IN" sz="2800" dirty="0"/>
              <a:t>RMI Invocation Semantics Summary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82" t="30640" r="9227" b="21869"/>
          <a:stretch/>
        </p:blipFill>
        <p:spPr>
          <a:xfrm>
            <a:off x="1070268" y="1675286"/>
            <a:ext cx="10040816" cy="40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740" y="1916724"/>
            <a:ext cx="8035872" cy="38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26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86508"/>
            <a:ext cx="10353762" cy="970450"/>
          </a:xfrm>
        </p:spPr>
        <p:txBody>
          <a:bodyPr/>
          <a:lstStyle/>
          <a:p>
            <a:r>
              <a:rPr lang="en-IN" b="1" dirty="0" smtClean="0"/>
              <a:t>RMI Execution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The </a:t>
            </a:r>
            <a:r>
              <a:rPr lang="en-US" sz="2200" dirty="0"/>
              <a:t>various components and the process of RMI execution, as shown in </a:t>
            </a:r>
            <a:r>
              <a:rPr lang="en-US" sz="2200" dirty="0" smtClean="0"/>
              <a:t>the adjoining figure include the following Components: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0000"/>
                </a:solidFill>
              </a:rPr>
              <a:t>C</a:t>
            </a:r>
            <a:r>
              <a:rPr lang="en-US" sz="2400" b="1" i="1" dirty="0" smtClean="0">
                <a:solidFill>
                  <a:srgbClr val="FF0000"/>
                </a:solidFill>
              </a:rPr>
              <a:t>ommunication module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0000"/>
                </a:solidFill>
              </a:rPr>
              <a:t>R</a:t>
            </a:r>
            <a:r>
              <a:rPr lang="en-US" sz="2400" b="1" i="1" dirty="0" smtClean="0">
                <a:solidFill>
                  <a:srgbClr val="FF0000"/>
                </a:solidFill>
              </a:rPr>
              <a:t>emote </a:t>
            </a:r>
            <a:r>
              <a:rPr lang="en-US" sz="2400" b="1" i="1" dirty="0">
                <a:solidFill>
                  <a:srgbClr val="FF0000"/>
                </a:solidFill>
              </a:rPr>
              <a:t>reference </a:t>
            </a:r>
            <a:r>
              <a:rPr lang="en-US" sz="2400" b="1" i="1" dirty="0" smtClean="0">
                <a:solidFill>
                  <a:srgbClr val="FF0000"/>
                </a:solidFill>
              </a:rPr>
              <a:t>module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FF0000"/>
                </a:solidFill>
              </a:rPr>
              <a:t>RMI software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0000"/>
                </a:solidFill>
              </a:rPr>
              <a:t>S</a:t>
            </a:r>
            <a:r>
              <a:rPr lang="en-US" sz="2400" b="1" i="1" dirty="0" smtClean="0">
                <a:solidFill>
                  <a:srgbClr val="FF0000"/>
                </a:solidFill>
              </a:rPr>
              <a:t>erver </a:t>
            </a:r>
            <a:r>
              <a:rPr lang="en-US" sz="2400" b="1" i="1" dirty="0">
                <a:solidFill>
                  <a:srgbClr val="FF0000"/>
                </a:solidFill>
              </a:rPr>
              <a:t>and the client </a:t>
            </a:r>
            <a:r>
              <a:rPr lang="en-US" sz="2400" b="1" i="1" dirty="0" smtClean="0">
                <a:solidFill>
                  <a:srgbClr val="FF0000"/>
                </a:solidFill>
              </a:rPr>
              <a:t>programs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FF0000"/>
                </a:solidFill>
              </a:rPr>
              <a:t>The </a:t>
            </a:r>
            <a:r>
              <a:rPr lang="en-US" sz="2400" b="1" i="1" dirty="0">
                <a:solidFill>
                  <a:srgbClr val="FF0000"/>
                </a:solidFill>
              </a:rPr>
              <a:t>binder. </a:t>
            </a:r>
            <a:endParaRPr lang="en-IN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64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677008"/>
            <a:ext cx="10353762" cy="5547946"/>
          </a:xfrm>
        </p:spPr>
        <p:txBody>
          <a:bodyPr/>
          <a:lstStyle/>
          <a:p>
            <a:pPr marL="36900" indent="0">
              <a:buNone/>
            </a:pPr>
            <a:r>
              <a:rPr lang="en-US" sz="2200" b="1" i="1" dirty="0" smtClean="0">
                <a:solidFill>
                  <a:srgbClr val="FF0000"/>
                </a:solidFill>
              </a:rPr>
              <a:t>1. Communication module: 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b="1" i="1" dirty="0">
                <a:solidFill>
                  <a:srgbClr val="FFFF00"/>
                </a:solidFill>
              </a:rPr>
              <a:t>client and the server processes form a part of the communication module </a:t>
            </a:r>
            <a:r>
              <a:rPr lang="en-US" sz="2000" dirty="0"/>
              <a:t>which </a:t>
            </a:r>
            <a:r>
              <a:rPr lang="en-US" sz="2000" b="1" i="1" dirty="0">
                <a:solidFill>
                  <a:srgbClr val="FFFF00"/>
                </a:solidFill>
              </a:rPr>
              <a:t>use RR protocol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format of the request-and-reply </a:t>
            </a:r>
            <a:r>
              <a:rPr lang="en-US" sz="2000" b="1" i="1" dirty="0">
                <a:solidFill>
                  <a:srgbClr val="FFFF00"/>
                </a:solidFill>
              </a:rPr>
              <a:t>message is very similar to the RPC message</a:t>
            </a:r>
            <a:r>
              <a:rPr lang="en-US" sz="2000" dirty="0" smtClean="0"/>
              <a:t>.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sz="2200" b="1" i="1" dirty="0" smtClean="0">
                <a:solidFill>
                  <a:srgbClr val="FF0000"/>
                </a:solidFill>
              </a:rPr>
              <a:t>2. Remote </a:t>
            </a:r>
            <a:r>
              <a:rPr lang="en-US" sz="2200" b="1" i="1" dirty="0">
                <a:solidFill>
                  <a:srgbClr val="FF0000"/>
                </a:solidFill>
              </a:rPr>
              <a:t>reference </a:t>
            </a:r>
            <a:r>
              <a:rPr lang="en-US" sz="2200" b="1" i="1" dirty="0" smtClean="0">
                <a:solidFill>
                  <a:srgbClr val="FF0000"/>
                </a:solidFill>
              </a:rPr>
              <a:t>module:</a:t>
            </a:r>
          </a:p>
          <a:p>
            <a:pPr lvl="1"/>
            <a:r>
              <a:rPr lang="en-US" sz="2000" dirty="0" smtClean="0"/>
              <a:t>It </a:t>
            </a:r>
            <a:r>
              <a:rPr lang="en-US" sz="2000" dirty="0"/>
              <a:t>is responsible for </a:t>
            </a:r>
            <a:r>
              <a:rPr lang="en-US" sz="2000" b="1" i="1" dirty="0">
                <a:solidFill>
                  <a:srgbClr val="FFFF00"/>
                </a:solidFill>
              </a:rPr>
              <a:t>translating between local and remote object references </a:t>
            </a:r>
            <a:r>
              <a:rPr lang="en-US" sz="2000" dirty="0"/>
              <a:t>and </a:t>
            </a:r>
            <a:r>
              <a:rPr lang="en-US" sz="2000" b="1" i="1" dirty="0" smtClean="0">
                <a:solidFill>
                  <a:srgbClr val="FFFF00"/>
                </a:solidFill>
              </a:rPr>
              <a:t>creating </a:t>
            </a:r>
            <a:r>
              <a:rPr lang="en-US" sz="2000" b="1" i="1" dirty="0">
                <a:solidFill>
                  <a:srgbClr val="FFFF00"/>
                </a:solidFill>
              </a:rPr>
              <a:t>remote object references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2000" dirty="0" smtClean="0"/>
              <a:t>It </a:t>
            </a:r>
            <a:r>
              <a:rPr lang="en-US" sz="2000" b="1" i="1" dirty="0">
                <a:solidFill>
                  <a:srgbClr val="FFFF00"/>
                </a:solidFill>
              </a:rPr>
              <a:t>uses a remote object table which maps local to remote </a:t>
            </a:r>
            <a:r>
              <a:rPr lang="en-US" sz="2000" b="1" i="1" dirty="0" smtClean="0">
                <a:solidFill>
                  <a:srgbClr val="FFFF00"/>
                </a:solidFill>
              </a:rPr>
              <a:t>object </a:t>
            </a:r>
            <a:r>
              <a:rPr lang="en-US" sz="2000" b="1" i="1" dirty="0">
                <a:solidFill>
                  <a:srgbClr val="FFFF00"/>
                </a:solidFill>
              </a:rPr>
              <a:t>references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module is </a:t>
            </a:r>
            <a:r>
              <a:rPr lang="en-US" sz="2000" b="1" i="1" dirty="0">
                <a:solidFill>
                  <a:srgbClr val="FFFF00"/>
                </a:solidFill>
              </a:rPr>
              <a:t>called by the components of RMI software </a:t>
            </a:r>
            <a:r>
              <a:rPr lang="en-US" sz="2000" b="1" i="1" dirty="0" smtClean="0">
                <a:solidFill>
                  <a:srgbClr val="FFFF00"/>
                </a:solidFill>
              </a:rPr>
              <a:t>for marshaling and unmarshaling</a:t>
            </a:r>
            <a:r>
              <a:rPr lang="en-US" sz="2000" dirty="0" smtClean="0"/>
              <a:t> </a:t>
            </a:r>
            <a:r>
              <a:rPr lang="en-US" sz="2000" dirty="0"/>
              <a:t>remote object references. </a:t>
            </a:r>
            <a:endParaRPr lang="en-US" sz="2000" dirty="0" smtClean="0"/>
          </a:p>
          <a:p>
            <a:pPr lvl="1"/>
            <a:r>
              <a:rPr lang="en-US" sz="2000" dirty="0" smtClean="0"/>
              <a:t>When </a:t>
            </a:r>
            <a:r>
              <a:rPr lang="en-US" sz="2000" dirty="0"/>
              <a:t>a </a:t>
            </a:r>
            <a:r>
              <a:rPr lang="en-US" sz="2000" dirty="0" smtClean="0"/>
              <a:t>request </a:t>
            </a:r>
            <a:r>
              <a:rPr lang="en-US" sz="2000" dirty="0"/>
              <a:t>message </a:t>
            </a:r>
            <a:r>
              <a:rPr lang="en-US" sz="2000" dirty="0" smtClean="0"/>
              <a:t>arrives</a:t>
            </a:r>
            <a:r>
              <a:rPr lang="en-US" sz="2000" dirty="0"/>
              <a:t>, the </a:t>
            </a:r>
            <a:r>
              <a:rPr lang="en-US" sz="2000" b="1" i="1" dirty="0">
                <a:solidFill>
                  <a:srgbClr val="FFFF00"/>
                </a:solidFill>
              </a:rPr>
              <a:t>table </a:t>
            </a:r>
            <a:r>
              <a:rPr lang="en-US" sz="2000" b="1" i="1" dirty="0" smtClean="0">
                <a:solidFill>
                  <a:srgbClr val="FFFF00"/>
                </a:solidFill>
              </a:rPr>
              <a:t>is </a:t>
            </a:r>
            <a:r>
              <a:rPr lang="en-US" sz="2000" b="1" i="1" dirty="0">
                <a:solidFill>
                  <a:srgbClr val="FFFF00"/>
                </a:solidFill>
              </a:rPr>
              <a:t>used to locate the object to be invoked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01229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369277"/>
            <a:ext cx="10353762" cy="604910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200" b="1" i="1" dirty="0" smtClean="0">
                <a:solidFill>
                  <a:srgbClr val="FF0000"/>
                </a:solidFill>
              </a:rPr>
              <a:t>3. RMI Software:</a:t>
            </a:r>
          </a:p>
          <a:p>
            <a:r>
              <a:rPr lang="en-IN" sz="2200" dirty="0" smtClean="0">
                <a:solidFill>
                  <a:schemeClr val="tx1">
                    <a:lumMod val="85000"/>
                  </a:schemeClr>
                </a:solidFill>
              </a:rPr>
              <a:t>It is the middleware layer and consists of the following:</a:t>
            </a:r>
          </a:p>
          <a:p>
            <a:pPr marL="414000" lvl="1" indent="0">
              <a:buNone/>
            </a:pPr>
            <a:r>
              <a:rPr lang="en-IN" sz="2400" b="1" i="1" dirty="0" smtClean="0">
                <a:solidFill>
                  <a:srgbClr val="FF0000"/>
                </a:solidFill>
              </a:rPr>
              <a:t>A</a:t>
            </a:r>
            <a:r>
              <a:rPr lang="en-IN" sz="2400" b="1" i="1" dirty="0">
                <a:solidFill>
                  <a:srgbClr val="FF0000"/>
                </a:solidFill>
              </a:rPr>
              <a:t>)</a:t>
            </a:r>
            <a:r>
              <a:rPr lang="en-IN" sz="2400" b="1" i="1" dirty="0" smtClean="0">
                <a:solidFill>
                  <a:srgbClr val="FF0000"/>
                </a:solidFill>
              </a:rPr>
              <a:t> Proxy: </a:t>
            </a:r>
          </a:p>
          <a:p>
            <a:pPr marL="756900" lvl="1" indent="-342900"/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Makes RMI transparent to the client and </a:t>
            </a:r>
            <a:r>
              <a:rPr lang="en-IN" sz="2000" b="1" i="1" dirty="0" smtClean="0">
                <a:solidFill>
                  <a:srgbClr val="FFFF00"/>
                </a:solidFill>
              </a:rPr>
              <a:t>forwards the </a:t>
            </a:r>
            <a:r>
              <a:rPr lang="en-IN" sz="2000" b="1" i="1" dirty="0" err="1" smtClean="0">
                <a:solidFill>
                  <a:srgbClr val="FFFF00"/>
                </a:solidFill>
              </a:rPr>
              <a:t>msg</a:t>
            </a:r>
            <a:r>
              <a:rPr lang="en-IN" sz="2000" b="1" i="1" dirty="0" smtClean="0">
                <a:solidFill>
                  <a:srgbClr val="FFFF00"/>
                </a:solidFill>
              </a:rPr>
              <a:t> to the remote object</a:t>
            </a:r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marL="756900" lvl="1" indent="-342900"/>
            <a:r>
              <a:rPr lang="en-IN" sz="2000" dirty="0">
                <a:solidFill>
                  <a:schemeClr val="tx1">
                    <a:lumMod val="85000"/>
                  </a:schemeClr>
                </a:solidFill>
              </a:rPr>
              <a:t>It </a:t>
            </a:r>
            <a:r>
              <a:rPr lang="en-IN" sz="2000" b="1" i="1" dirty="0">
                <a:solidFill>
                  <a:srgbClr val="FFFF00"/>
                </a:solidFill>
              </a:rPr>
              <a:t>Marshals </a:t>
            </a:r>
            <a:r>
              <a:rPr lang="en-IN" sz="2000" b="1" i="1" dirty="0" smtClean="0">
                <a:solidFill>
                  <a:srgbClr val="FFFF00"/>
                </a:solidFill>
              </a:rPr>
              <a:t>the arguments and </a:t>
            </a:r>
            <a:r>
              <a:rPr lang="en-IN" sz="2000" b="1" i="1" dirty="0">
                <a:solidFill>
                  <a:srgbClr val="FFFF00"/>
                </a:solidFill>
              </a:rPr>
              <a:t>Un-marshals </a:t>
            </a:r>
            <a:r>
              <a:rPr lang="en-IN" sz="2000" b="1" i="1" dirty="0" smtClean="0">
                <a:solidFill>
                  <a:srgbClr val="FFFF00"/>
                </a:solidFill>
              </a:rPr>
              <a:t>the results</a:t>
            </a:r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. It also sends and receives </a:t>
            </a:r>
            <a:r>
              <a:rPr lang="en-IN" sz="2000" dirty="0" err="1" smtClean="0">
                <a:solidFill>
                  <a:schemeClr val="tx1">
                    <a:lumMod val="85000"/>
                  </a:schemeClr>
                </a:solidFill>
              </a:rPr>
              <a:t>msgs</a:t>
            </a:r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 from the client.</a:t>
            </a:r>
          </a:p>
          <a:p>
            <a:pPr marL="756900" lvl="1" indent="-342900"/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There is </a:t>
            </a:r>
            <a:r>
              <a:rPr lang="en-IN" sz="2000" b="1" i="1" dirty="0" smtClean="0">
                <a:solidFill>
                  <a:srgbClr val="FFFF00"/>
                </a:solidFill>
              </a:rPr>
              <a:t>1 proxy for each remote object for which it holds remote reference</a:t>
            </a:r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. </a:t>
            </a:r>
          </a:p>
          <a:p>
            <a:pPr marL="756900" lvl="1" indent="-342900"/>
            <a:endParaRPr lang="en-IN" sz="2000" dirty="0" smtClean="0">
              <a:solidFill>
                <a:schemeClr val="tx1">
                  <a:lumMod val="85000"/>
                </a:schemeClr>
              </a:solidFill>
            </a:endParaRPr>
          </a:p>
          <a:p>
            <a:pPr marL="414000" lvl="1" indent="0">
              <a:buNone/>
            </a:pPr>
            <a:r>
              <a:rPr lang="en-IN" sz="2400" b="1" i="1" dirty="0" smtClean="0">
                <a:solidFill>
                  <a:srgbClr val="FF0000"/>
                </a:solidFill>
              </a:rPr>
              <a:t>B</a:t>
            </a:r>
            <a:r>
              <a:rPr lang="en-IN" sz="2400" b="1" i="1" dirty="0">
                <a:solidFill>
                  <a:srgbClr val="FF0000"/>
                </a:solidFill>
              </a:rPr>
              <a:t>)</a:t>
            </a:r>
            <a:r>
              <a:rPr lang="en-IN" sz="2400" b="1" i="1" dirty="0" smtClean="0">
                <a:solidFill>
                  <a:srgbClr val="FF0000"/>
                </a:solidFill>
              </a:rPr>
              <a:t> Dispatcher:</a:t>
            </a:r>
          </a:p>
          <a:p>
            <a:pPr marL="756900" lvl="1" indent="-342900"/>
            <a:r>
              <a:rPr lang="en-IN" sz="2000" b="1" i="1" dirty="0" smtClean="0">
                <a:solidFill>
                  <a:srgbClr val="FFFF00"/>
                </a:solidFill>
              </a:rPr>
              <a:t>Server consists of 1 dispatcher and skeleton for each class</a:t>
            </a:r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 which represents remote object.</a:t>
            </a:r>
          </a:p>
          <a:p>
            <a:pPr marL="756900" lvl="1" indent="-342900"/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This unit </a:t>
            </a:r>
            <a:r>
              <a:rPr lang="en-IN" sz="2000" b="1" i="1" dirty="0" smtClean="0">
                <a:solidFill>
                  <a:srgbClr val="FFFF00"/>
                </a:solidFill>
              </a:rPr>
              <a:t>receives the request </a:t>
            </a:r>
            <a:r>
              <a:rPr lang="en-IN" sz="2000" b="1" i="1" dirty="0" err="1" smtClean="0">
                <a:solidFill>
                  <a:srgbClr val="FFFF00"/>
                </a:solidFill>
              </a:rPr>
              <a:t>msg</a:t>
            </a:r>
            <a:r>
              <a:rPr lang="en-IN" sz="2000" b="1" i="1" dirty="0" smtClean="0">
                <a:solidFill>
                  <a:srgbClr val="FFFF00"/>
                </a:solidFill>
              </a:rPr>
              <a:t> from the communication module</a:t>
            </a:r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IN" sz="2000" b="1" i="1" dirty="0" smtClean="0">
                <a:solidFill>
                  <a:srgbClr val="FFFF00"/>
                </a:solidFill>
              </a:rPr>
              <a:t>selects the appropriate method from the skeleton, and passes the request msg</a:t>
            </a:r>
            <a:r>
              <a:rPr lang="en-IN" sz="20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  <a:endParaRPr lang="en-IN" sz="2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30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668215"/>
            <a:ext cx="10353762" cy="6013939"/>
          </a:xfrm>
        </p:spPr>
        <p:txBody>
          <a:bodyPr/>
          <a:lstStyle/>
          <a:p>
            <a:pPr marL="414000" lvl="1" indent="0">
              <a:buNone/>
            </a:pPr>
            <a:r>
              <a:rPr lang="en-IN" sz="2400" b="1" i="1" dirty="0" smtClean="0">
                <a:solidFill>
                  <a:srgbClr val="FF0000"/>
                </a:solidFill>
              </a:rPr>
              <a:t>C) Skeleton:</a:t>
            </a:r>
          </a:p>
          <a:p>
            <a:pPr lvl="1"/>
            <a:r>
              <a:rPr lang="en-IN" sz="2000" dirty="0" smtClean="0"/>
              <a:t>It </a:t>
            </a:r>
            <a:r>
              <a:rPr lang="en-IN" sz="2000" b="1" i="1" dirty="0" smtClean="0">
                <a:solidFill>
                  <a:srgbClr val="FFFF00"/>
                </a:solidFill>
              </a:rPr>
              <a:t>implements the method in the remote interface</a:t>
            </a:r>
            <a:r>
              <a:rPr lang="en-IN" sz="2000" dirty="0" smtClean="0"/>
              <a:t>.</a:t>
            </a:r>
          </a:p>
          <a:p>
            <a:pPr lvl="1"/>
            <a:r>
              <a:rPr lang="en-IN" sz="2000" b="1" i="1" dirty="0" smtClean="0">
                <a:solidFill>
                  <a:srgbClr val="FFFF00"/>
                </a:solidFill>
              </a:rPr>
              <a:t>Un-marshals the arguments in the request </a:t>
            </a:r>
            <a:r>
              <a:rPr lang="en-IN" sz="2000" b="1" i="1" dirty="0" err="1" smtClean="0">
                <a:solidFill>
                  <a:srgbClr val="FFFF00"/>
                </a:solidFill>
              </a:rPr>
              <a:t>msg</a:t>
            </a:r>
            <a:r>
              <a:rPr lang="en-IN" sz="2000" b="1" i="1" dirty="0" smtClean="0">
                <a:solidFill>
                  <a:srgbClr val="FFFF00"/>
                </a:solidFill>
              </a:rPr>
              <a:t> </a:t>
            </a:r>
            <a:r>
              <a:rPr lang="en-IN" sz="2000" dirty="0" smtClean="0"/>
              <a:t>and </a:t>
            </a:r>
            <a:r>
              <a:rPr lang="en-IN" sz="2000" b="1" i="1" dirty="0" smtClean="0">
                <a:solidFill>
                  <a:srgbClr val="FFFF00"/>
                </a:solidFill>
              </a:rPr>
              <a:t>invokes the corresponding method </a:t>
            </a:r>
            <a:r>
              <a:rPr lang="en-IN" sz="2000" dirty="0" smtClean="0"/>
              <a:t>in the remote object.</a:t>
            </a:r>
          </a:p>
          <a:p>
            <a:pPr lvl="1"/>
            <a:r>
              <a:rPr lang="en-IN" sz="2000" dirty="0" smtClean="0"/>
              <a:t>After execution, it </a:t>
            </a:r>
            <a:r>
              <a:rPr lang="en-IN" sz="2000" b="1" i="1" dirty="0" smtClean="0">
                <a:solidFill>
                  <a:srgbClr val="FFFF00"/>
                </a:solidFill>
              </a:rPr>
              <a:t>marshals the result in the reply </a:t>
            </a:r>
            <a:r>
              <a:rPr lang="en-IN" sz="2000" b="1" i="1" dirty="0" err="1" smtClean="0">
                <a:solidFill>
                  <a:srgbClr val="FFFF00"/>
                </a:solidFill>
              </a:rPr>
              <a:t>msg</a:t>
            </a:r>
            <a:r>
              <a:rPr lang="en-IN" sz="2000" b="1" i="1" dirty="0" smtClean="0">
                <a:solidFill>
                  <a:srgbClr val="FFFF00"/>
                </a:solidFill>
              </a:rPr>
              <a:t> </a:t>
            </a:r>
            <a:r>
              <a:rPr lang="en-IN" sz="2000" dirty="0" smtClean="0"/>
              <a:t>to send to proxy’s method.</a:t>
            </a:r>
          </a:p>
          <a:p>
            <a:endParaRPr lang="en-IN" dirty="0" smtClean="0"/>
          </a:p>
          <a:p>
            <a:pPr marL="36900" indent="0">
              <a:buNone/>
            </a:pPr>
            <a:r>
              <a:rPr lang="en-IN" sz="2400" b="1" i="1" dirty="0">
                <a:solidFill>
                  <a:srgbClr val="FF0000"/>
                </a:solidFill>
              </a:rPr>
              <a:t>4</a:t>
            </a:r>
            <a:r>
              <a:rPr lang="en-IN" sz="2400" b="1" i="1" dirty="0" smtClean="0">
                <a:solidFill>
                  <a:srgbClr val="FF0000"/>
                </a:solidFill>
              </a:rPr>
              <a:t>. Server and Client Program:</a:t>
            </a:r>
          </a:p>
          <a:p>
            <a:r>
              <a:rPr lang="en-IN" b="1" i="1" dirty="0" smtClean="0">
                <a:solidFill>
                  <a:srgbClr val="FFFF00"/>
                </a:solidFill>
              </a:rPr>
              <a:t>Server program contains classes for dispatcher, skeleton and remote objects </a:t>
            </a:r>
            <a:r>
              <a:rPr lang="en-IN" dirty="0" smtClean="0">
                <a:solidFill>
                  <a:schemeClr val="tx1">
                    <a:lumMod val="85000"/>
                  </a:schemeClr>
                </a:solidFill>
              </a:rPr>
              <a:t>that it supports.</a:t>
            </a:r>
          </a:p>
          <a:p>
            <a:r>
              <a:rPr lang="en-IN" b="1" i="1" dirty="0" smtClean="0">
                <a:solidFill>
                  <a:srgbClr val="FFFF00"/>
                </a:solidFill>
              </a:rPr>
              <a:t>Client program contains classes of processes for the entire remote object</a:t>
            </a:r>
            <a:r>
              <a:rPr lang="en-IN" dirty="0" smtClean="0">
                <a:solidFill>
                  <a:schemeClr val="tx1">
                    <a:lumMod val="85000"/>
                  </a:schemeClr>
                </a:solidFill>
              </a:rPr>
              <a:t>, which it will invoke.</a:t>
            </a:r>
          </a:p>
          <a:p>
            <a:r>
              <a:rPr lang="en-IN" dirty="0" smtClean="0">
                <a:solidFill>
                  <a:schemeClr val="tx1">
                    <a:lumMod val="85000"/>
                  </a:schemeClr>
                </a:solidFill>
              </a:rPr>
              <a:t>Client </a:t>
            </a:r>
            <a:r>
              <a:rPr lang="en-IN" b="1" i="1" dirty="0" smtClean="0">
                <a:solidFill>
                  <a:srgbClr val="FFFF00"/>
                </a:solidFill>
              </a:rPr>
              <a:t>looks up the remote object reference</a:t>
            </a:r>
            <a:r>
              <a:rPr lang="en-IN" dirty="0" smtClean="0">
                <a:solidFill>
                  <a:schemeClr val="tx1">
                    <a:lumMod val="85000"/>
                  </a:schemeClr>
                </a:solidFill>
              </a:rPr>
              <a:t> using the </a:t>
            </a:r>
            <a:r>
              <a:rPr lang="en-IN" b="1" i="1" dirty="0" smtClean="0">
                <a:solidFill>
                  <a:srgbClr val="FF0000"/>
                </a:solidFill>
              </a:rPr>
              <a:t>Binder</a:t>
            </a:r>
            <a:r>
              <a:rPr lang="en-IN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endParaRPr lang="en-IN" sz="2400" b="1" i="1" dirty="0" smtClean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6872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247" y="278876"/>
            <a:ext cx="10542583" cy="4595446"/>
          </a:xfrm>
        </p:spPr>
        <p:txBody>
          <a:bodyPr/>
          <a:lstStyle/>
          <a:p>
            <a:pPr marL="36900" indent="0">
              <a:buNone/>
            </a:pPr>
            <a:r>
              <a:rPr lang="en-IN" sz="2400" b="1" i="1" dirty="0" smtClean="0">
                <a:solidFill>
                  <a:srgbClr val="FF0000"/>
                </a:solidFill>
              </a:rPr>
              <a:t>5. Binder:</a:t>
            </a:r>
          </a:p>
          <a:p>
            <a:r>
              <a:rPr lang="en-IN" sz="2200" dirty="0" smtClean="0"/>
              <a:t>It is a </a:t>
            </a:r>
            <a:r>
              <a:rPr lang="en-IN" sz="2200" dirty="0" smtClean="0">
                <a:solidFill>
                  <a:schemeClr val="tx1">
                    <a:lumMod val="85000"/>
                  </a:schemeClr>
                </a:solidFill>
              </a:rPr>
              <a:t>service in distributed systems that </a:t>
            </a:r>
            <a:r>
              <a:rPr lang="en-IN" sz="2200" b="1" i="1" dirty="0" smtClean="0">
                <a:solidFill>
                  <a:srgbClr val="FFFF00"/>
                </a:solidFill>
              </a:rPr>
              <a:t>maintains a table of textual names to be remote object referenced</a:t>
            </a:r>
            <a:r>
              <a:rPr lang="en-IN" sz="2200" dirty="0" smtClean="0"/>
              <a:t>.</a:t>
            </a:r>
          </a:p>
          <a:p>
            <a:r>
              <a:rPr lang="en-IN" sz="2200" dirty="0" smtClean="0"/>
              <a:t>Servers use it </a:t>
            </a:r>
            <a:r>
              <a:rPr lang="en-IN" sz="2200" b="1" i="1" dirty="0" smtClean="0">
                <a:solidFill>
                  <a:srgbClr val="FFFF00"/>
                </a:solidFill>
              </a:rPr>
              <a:t>to look up the remote object references</a:t>
            </a:r>
            <a:r>
              <a:rPr lang="en-IN" sz="2200" dirty="0" smtClean="0"/>
              <a:t>.</a:t>
            </a:r>
          </a:p>
          <a:p>
            <a:r>
              <a:rPr lang="en-IN" sz="2200" dirty="0" smtClean="0"/>
              <a:t>Adjoining figure shows how objects can be accessed remotely.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372" y="2576599"/>
            <a:ext cx="6968332" cy="37554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04088" y="6376022"/>
            <a:ext cx="3638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/>
              <a:t>RMI mechanism</a:t>
            </a:r>
          </a:p>
        </p:txBody>
      </p:sp>
    </p:spTree>
    <p:extLst>
      <p:ext uri="{BB962C8B-B14F-4D97-AF65-F5344CB8AC3E}">
        <p14:creationId xmlns:p14="http://schemas.microsoft.com/office/powerpoint/2010/main" val="339957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65" y="273835"/>
            <a:ext cx="8166222" cy="63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826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Message-Oriented Communication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3795" y="1917088"/>
            <a:ext cx="10353762" cy="4058751"/>
          </a:xfrm>
        </p:spPr>
        <p:txBody>
          <a:bodyPr/>
          <a:lstStyle/>
          <a:p>
            <a:r>
              <a:rPr lang="en-US" altLang="zh-CN" sz="2400" dirty="0"/>
              <a:t>Types of </a:t>
            </a:r>
            <a:r>
              <a:rPr lang="en-US" altLang="zh-CN" sz="2400" dirty="0" smtClean="0"/>
              <a:t>Communication: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altLang="zh-CN" sz="2400" b="1" i="1" dirty="0">
                <a:solidFill>
                  <a:srgbClr val="FF0000"/>
                </a:solidFill>
              </a:rPr>
              <a:t>Persistent </a:t>
            </a:r>
            <a:r>
              <a:rPr lang="en-US" altLang="zh-CN" sz="2400" b="1" i="1" dirty="0">
                <a:solidFill>
                  <a:schemeClr val="tx1">
                    <a:lumMod val="85000"/>
                  </a:schemeClr>
                </a:solidFill>
              </a:rPr>
              <a:t>versus</a:t>
            </a:r>
            <a:r>
              <a:rPr lang="en-US" altLang="zh-CN" sz="2400" b="1" i="1" dirty="0">
                <a:solidFill>
                  <a:srgbClr val="FF0000"/>
                </a:solidFill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Transient</a:t>
            </a:r>
            <a:endParaRPr lang="en-US" altLang="zh-CN" sz="2400" b="1" i="1" dirty="0">
              <a:solidFill>
                <a:srgbClr val="FF0000"/>
              </a:solidFill>
            </a:endParaRPr>
          </a:p>
          <a:p>
            <a:pPr marL="871200" lvl="1" indent="-457200">
              <a:buFont typeface="+mj-lt"/>
              <a:buAutoNum type="arabicPeriod"/>
            </a:pPr>
            <a:r>
              <a:rPr lang="en-US" altLang="zh-CN" sz="2400" b="1" i="1" dirty="0">
                <a:solidFill>
                  <a:srgbClr val="FF0000"/>
                </a:solidFill>
              </a:rPr>
              <a:t>Synchronous </a:t>
            </a:r>
            <a:r>
              <a:rPr lang="en-US" altLang="zh-CN" sz="2400" b="1" i="1" dirty="0">
                <a:solidFill>
                  <a:schemeClr val="tx1">
                    <a:lumMod val="85000"/>
                  </a:schemeClr>
                </a:solidFill>
              </a:rPr>
              <a:t>versus</a:t>
            </a:r>
            <a:r>
              <a:rPr lang="en-US" altLang="zh-CN" sz="2400" b="1" i="1" dirty="0">
                <a:solidFill>
                  <a:srgbClr val="FF0000"/>
                </a:solidFill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Asynchronous</a:t>
            </a:r>
            <a:endParaRPr lang="en-US" altLang="zh-CN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31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400" b="1" i="1" dirty="0" smtClean="0">
                <a:solidFill>
                  <a:srgbClr val="FF0000"/>
                </a:solidFill>
              </a:rPr>
              <a:t>1. Persistent </a:t>
            </a:r>
            <a:r>
              <a:rPr lang="en-IN" sz="2400" b="1" i="1" dirty="0">
                <a:solidFill>
                  <a:srgbClr val="FF0000"/>
                </a:solidFill>
              </a:rPr>
              <a:t>versus Transient Communication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68351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  <a:defRPr/>
            </a:pPr>
            <a:r>
              <a:rPr lang="en-US" altLang="zh-CN" sz="2200" b="1" dirty="0"/>
              <a:t>Persistent</a:t>
            </a:r>
            <a:r>
              <a:rPr lang="en-US" altLang="zh-CN" sz="2200" dirty="0" smtClean="0"/>
              <a:t>: </a:t>
            </a:r>
            <a:r>
              <a:rPr lang="en-US" altLang="zh-CN" sz="2200" b="1" i="1" dirty="0" smtClean="0">
                <a:solidFill>
                  <a:srgbClr val="FFFF00"/>
                </a:solidFill>
              </a:rPr>
              <a:t>messages are held by the middleware comm. </a:t>
            </a:r>
            <a:r>
              <a:rPr lang="en-US" altLang="zh-CN" sz="2200" b="1" i="1" dirty="0">
                <a:solidFill>
                  <a:srgbClr val="FFFF00"/>
                </a:solidFill>
              </a:rPr>
              <a:t>service until they can be delivered</a:t>
            </a:r>
            <a:r>
              <a:rPr lang="en-US" altLang="zh-CN" sz="2200" dirty="0"/>
              <a:t>  (e.g., email</a:t>
            </a:r>
            <a:r>
              <a:rPr lang="en-US" altLang="zh-CN" sz="2200" dirty="0" smtClean="0"/>
              <a:t>)</a:t>
            </a:r>
            <a:endParaRPr lang="en-US" altLang="zh-CN" sz="2200" dirty="0"/>
          </a:p>
          <a:p>
            <a:pPr lvl="1" algn="just">
              <a:lnSpc>
                <a:spcPct val="80000"/>
              </a:lnSpc>
              <a:defRPr/>
            </a:pPr>
            <a:r>
              <a:rPr lang="en-US" altLang="zh-CN" sz="2200" b="1" i="1" dirty="0"/>
              <a:t>Sender can terminate after executing send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altLang="zh-CN" sz="2200" b="1" i="1" dirty="0"/>
              <a:t>Receiver will get message next time it </a:t>
            </a:r>
            <a:r>
              <a:rPr lang="en-US" altLang="zh-CN" sz="2200" b="1" i="1" dirty="0" smtClean="0"/>
              <a:t>runs</a:t>
            </a:r>
          </a:p>
          <a:p>
            <a:pPr lvl="1" algn="just">
              <a:lnSpc>
                <a:spcPct val="80000"/>
              </a:lnSpc>
              <a:defRPr/>
            </a:pPr>
            <a:endParaRPr lang="en-US" altLang="zh-CN" sz="2000" dirty="0"/>
          </a:p>
          <a:p>
            <a:pPr algn="just">
              <a:lnSpc>
                <a:spcPct val="80000"/>
              </a:lnSpc>
              <a:defRPr/>
            </a:pPr>
            <a:r>
              <a:rPr lang="en-US" altLang="zh-CN" sz="2200" b="1" dirty="0"/>
              <a:t>Transient</a:t>
            </a:r>
            <a:r>
              <a:rPr lang="en-US" altLang="zh-CN" sz="2200" dirty="0"/>
              <a:t>: </a:t>
            </a:r>
            <a:r>
              <a:rPr lang="en-US" altLang="zh-CN" sz="2200" b="1" i="1" dirty="0">
                <a:solidFill>
                  <a:srgbClr val="FFFF00"/>
                </a:solidFill>
              </a:rPr>
              <a:t>messages exist only while the sender and receiver are running 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altLang="zh-CN" sz="2200" b="1" i="1" dirty="0"/>
              <a:t>Communication errors or inactive receiver cause the message to be discarded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altLang="zh-CN" sz="2200" b="1" i="1" dirty="0"/>
              <a:t>Transport-level communication is </a:t>
            </a:r>
            <a:r>
              <a:rPr lang="en-US" altLang="zh-CN" sz="2200" b="1" i="1" dirty="0" smtClean="0"/>
              <a:t>transient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sz="2200" dirty="0"/>
              <a:t>Message is stored only so long as </a:t>
            </a:r>
            <a:r>
              <a:rPr lang="en-US" sz="2200" b="1" i="1" dirty="0" smtClean="0">
                <a:solidFill>
                  <a:srgbClr val="FFFF00"/>
                </a:solidFill>
              </a:rPr>
              <a:t>both </a:t>
            </a:r>
            <a:r>
              <a:rPr lang="en-US" sz="2200" b="1" i="1" dirty="0">
                <a:solidFill>
                  <a:srgbClr val="FFFF00"/>
                </a:solidFill>
              </a:rPr>
              <a:t>sender and receiver are running</a:t>
            </a:r>
            <a:r>
              <a:rPr lang="en-US" sz="2200" dirty="0"/>
              <a:t>. </a:t>
            </a:r>
            <a:endParaRPr lang="en-US" sz="2200" dirty="0" smtClean="0"/>
          </a:p>
          <a:p>
            <a:pPr lvl="1" algn="just">
              <a:lnSpc>
                <a:spcPct val="80000"/>
              </a:lnSpc>
              <a:defRPr/>
            </a:pPr>
            <a:r>
              <a:rPr lang="en-US" sz="2200" dirty="0" smtClean="0"/>
              <a:t>The </a:t>
            </a:r>
            <a:r>
              <a:rPr lang="en-US" sz="2200" dirty="0"/>
              <a:t>system will </a:t>
            </a:r>
            <a:r>
              <a:rPr lang="en-US" sz="2200" b="1" i="1" dirty="0" smtClean="0">
                <a:solidFill>
                  <a:srgbClr val="FFFF00"/>
                </a:solidFill>
              </a:rPr>
              <a:t>discard the message </a:t>
            </a:r>
            <a:r>
              <a:rPr lang="en-US" sz="2200" b="1" i="1" dirty="0">
                <a:solidFill>
                  <a:srgbClr val="FFFF00"/>
                </a:solidFill>
              </a:rPr>
              <a:t>if it can not be delivered to receiver</a:t>
            </a:r>
            <a:r>
              <a:rPr lang="en-US" sz="2200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3873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329313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Persistent Communication</a:t>
            </a:r>
            <a:endParaRPr lang="en-IN" sz="2800" dirty="0"/>
          </a:p>
        </p:txBody>
      </p:sp>
      <p:pic>
        <p:nvPicPr>
          <p:cNvPr id="4" name="Picture 4" descr="02-2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6" y="1299763"/>
            <a:ext cx="10700239" cy="518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8361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939" y="5969976"/>
            <a:ext cx="7897979" cy="659423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Persistence and Synchronicity in Communication</a:t>
            </a:r>
            <a:endParaRPr lang="en-IN" sz="2400" dirty="0"/>
          </a:p>
        </p:txBody>
      </p:sp>
      <p:pic>
        <p:nvPicPr>
          <p:cNvPr id="4" name="Picture 4" descr="02-2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01" y="963858"/>
            <a:ext cx="10305256" cy="492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90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68755"/>
            <a:ext cx="10353762" cy="665285"/>
          </a:xfrm>
        </p:spPr>
        <p:txBody>
          <a:bodyPr>
            <a:normAutofit fontScale="90000"/>
          </a:bodyPr>
          <a:lstStyle/>
          <a:p>
            <a:r>
              <a:rPr lang="en-IN" dirty="0"/>
              <a:t>Low-level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252127"/>
            <a:ext cx="10353762" cy="4270131"/>
          </a:xfrm>
        </p:spPr>
        <p:txBody>
          <a:bodyPr/>
          <a:lstStyle/>
          <a:p>
            <a:r>
              <a:rPr lang="en-US" dirty="0"/>
              <a:t>These layers </a:t>
            </a:r>
            <a:r>
              <a:rPr lang="en-US" b="1" i="1" dirty="0">
                <a:solidFill>
                  <a:srgbClr val="FF0000"/>
                </a:solidFill>
              </a:rPr>
              <a:t>implement the basic functions of a computer </a:t>
            </a:r>
            <a:r>
              <a:rPr lang="en-US" b="1" i="1" dirty="0" smtClean="0">
                <a:solidFill>
                  <a:srgbClr val="FF0000"/>
                </a:solidFill>
              </a:rPr>
              <a:t>network.</a:t>
            </a:r>
          </a:p>
          <a:p>
            <a:r>
              <a:rPr lang="en-IN" dirty="0" smtClean="0"/>
              <a:t>Lower-level protocols are </a:t>
            </a:r>
            <a:r>
              <a:rPr lang="en-US" b="1" i="1" dirty="0" smtClean="0">
                <a:solidFill>
                  <a:srgbClr val="FF0000"/>
                </a:solidFill>
              </a:rPr>
              <a:t>implemented </a:t>
            </a:r>
            <a:r>
              <a:rPr lang="en-US" b="1" i="1" dirty="0">
                <a:solidFill>
                  <a:srgbClr val="FF0000"/>
                </a:solidFill>
              </a:rPr>
              <a:t>by the routers </a:t>
            </a:r>
            <a:r>
              <a:rPr lang="en-US" dirty="0" smtClean="0"/>
              <a:t>(</a:t>
            </a:r>
            <a:r>
              <a:rPr lang="en-US" dirty="0" err="1" smtClean="0"/>
              <a:t>i.e</a:t>
            </a:r>
            <a:r>
              <a:rPr lang="en-US" dirty="0" smtClean="0"/>
              <a:t> intermediate machines </a:t>
            </a:r>
            <a:r>
              <a:rPr lang="en-IN" dirty="0" smtClean="0"/>
              <a:t>that </a:t>
            </a:r>
            <a:r>
              <a:rPr lang="en-IN" dirty="0"/>
              <a:t>forward the messages)</a:t>
            </a:r>
            <a:endParaRPr lang="en-IN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07" t="48039" r="61905" b="20570"/>
          <a:stretch/>
        </p:blipFill>
        <p:spPr>
          <a:xfrm>
            <a:off x="3582291" y="2283070"/>
            <a:ext cx="5016769" cy="44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715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172" y="205154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Message-Oriented Middleware (MOM) - Persistent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08101"/>
            <a:ext cx="5134708" cy="4058751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zh-CN" sz="2200" dirty="0" smtClean="0"/>
              <a:t>Processes communicate </a:t>
            </a:r>
            <a:r>
              <a:rPr lang="en-US" altLang="zh-CN" sz="2200" dirty="0"/>
              <a:t>through message queues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200" i="1" dirty="0"/>
              <a:t>Queues are maintained by the message-queuing system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200" dirty="0"/>
              <a:t>Sender appends to queue, receiver removes from queue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200" b="1" i="1" dirty="0">
                <a:solidFill>
                  <a:srgbClr val="FFFF00"/>
                </a:solidFill>
              </a:rPr>
              <a:t>Neither the sender nor receiver needs to be on-line when the message is transmitted</a:t>
            </a:r>
          </a:p>
          <a:p>
            <a:endParaRPr lang="en-IN" dirty="0"/>
          </a:p>
        </p:txBody>
      </p:sp>
      <p:pic>
        <p:nvPicPr>
          <p:cNvPr id="4" name="Picture 4" descr="02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28" y="1580050"/>
            <a:ext cx="6824572" cy="461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3621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77108"/>
            <a:ext cx="10353762" cy="4932484"/>
          </a:xfrm>
        </p:spPr>
        <p:txBody>
          <a:bodyPr>
            <a:normAutofit/>
          </a:bodyPr>
          <a:lstStyle/>
          <a:p>
            <a:r>
              <a:rPr lang="en-US" sz="2200" b="1" i="1" dirty="0" smtClean="0">
                <a:solidFill>
                  <a:srgbClr val="FFFF00"/>
                </a:solidFill>
              </a:rPr>
              <a:t>Asynchronous</a:t>
            </a:r>
            <a:r>
              <a:rPr lang="en-US" sz="2200" b="1" i="1" dirty="0">
                <a:solidFill>
                  <a:srgbClr val="FFFF00"/>
                </a:solidFill>
              </a:rPr>
              <a:t>: </a:t>
            </a:r>
            <a:endParaRPr lang="en-US" sz="2200" b="1" i="1" dirty="0" smtClean="0">
              <a:solidFill>
                <a:srgbClr val="FFFF00"/>
              </a:solidFill>
            </a:endParaRPr>
          </a:p>
          <a:p>
            <a:pPr lvl="1"/>
            <a:r>
              <a:rPr lang="en-US" sz="2200" dirty="0" smtClean="0"/>
              <a:t>Asynchronous </a:t>
            </a:r>
            <a:r>
              <a:rPr lang="en-US" sz="2200" dirty="0"/>
              <a:t>communication means that the </a:t>
            </a:r>
            <a:r>
              <a:rPr lang="en-US" sz="2200" b="1" i="1" dirty="0">
                <a:solidFill>
                  <a:srgbClr val="FFFF00"/>
                </a:solidFill>
              </a:rPr>
              <a:t>sender is doing non-blocking sending</a:t>
            </a:r>
            <a:r>
              <a:rPr lang="en-US" sz="2200" dirty="0"/>
              <a:t>. </a:t>
            </a:r>
            <a:endParaRPr lang="en-US" sz="2200" dirty="0" smtClean="0"/>
          </a:p>
          <a:p>
            <a:pPr lvl="1"/>
            <a:r>
              <a:rPr lang="en-US" sz="2200" dirty="0" smtClean="0"/>
              <a:t>It </a:t>
            </a:r>
            <a:r>
              <a:rPr lang="en-US" sz="2200" dirty="0"/>
              <a:t>continues immediately after submitting the message</a:t>
            </a:r>
            <a:r>
              <a:rPr lang="en-US" sz="2200" dirty="0" smtClean="0"/>
              <a:t>.</a:t>
            </a:r>
          </a:p>
          <a:p>
            <a:pPr lvl="1"/>
            <a:endParaRPr lang="en-US" sz="2200" dirty="0"/>
          </a:p>
          <a:p>
            <a:r>
              <a:rPr lang="en-US" sz="2200" dirty="0" smtClean="0"/>
              <a:t> </a:t>
            </a:r>
            <a:r>
              <a:rPr lang="en-US" sz="2200" b="1" i="1" dirty="0" smtClean="0">
                <a:solidFill>
                  <a:srgbClr val="FFFF00"/>
                </a:solidFill>
              </a:rPr>
              <a:t>Synchronous: </a:t>
            </a:r>
          </a:p>
          <a:p>
            <a:pPr lvl="1"/>
            <a:r>
              <a:rPr lang="en-US" sz="2200" dirty="0" smtClean="0"/>
              <a:t>Synchronous communication </a:t>
            </a:r>
            <a:r>
              <a:rPr lang="en-US" sz="2200" b="1" i="1" dirty="0" smtClean="0">
                <a:solidFill>
                  <a:srgbClr val="FFFF00"/>
                </a:solidFill>
              </a:rPr>
              <a:t>blocks the process until the message is received or the sender gets a response from the server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87943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Combinations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200" dirty="0"/>
              <a:t>Persistent Asynchronous</a:t>
            </a:r>
          </a:p>
          <a:p>
            <a:r>
              <a:rPr lang="en-US" altLang="en-US" sz="2200" dirty="0"/>
              <a:t>Persistent Synchronous</a:t>
            </a:r>
          </a:p>
          <a:p>
            <a:r>
              <a:rPr lang="en-US" altLang="en-US" sz="2200" dirty="0"/>
              <a:t>Transient Asynchronous</a:t>
            </a:r>
          </a:p>
          <a:p>
            <a:r>
              <a:rPr lang="en-US" altLang="en-US" sz="2200" dirty="0"/>
              <a:t>Transient Synchronous</a:t>
            </a:r>
          </a:p>
          <a:p>
            <a:pPr lvl="1"/>
            <a:r>
              <a:rPr lang="en-US" altLang="en-US" sz="2200" dirty="0"/>
              <a:t>Receipt-based</a:t>
            </a:r>
          </a:p>
          <a:p>
            <a:pPr lvl="1"/>
            <a:r>
              <a:rPr lang="en-US" altLang="en-US" sz="2200" dirty="0"/>
              <a:t>Delivery-based</a:t>
            </a:r>
          </a:p>
          <a:p>
            <a:pPr lvl="1"/>
            <a:r>
              <a:rPr lang="en-US" altLang="en-US" sz="2200" dirty="0"/>
              <a:t>Response-based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6172724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02-2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76" y="485788"/>
            <a:ext cx="10502609" cy="593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6841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communication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One to many: </a:t>
            </a:r>
            <a:endParaRPr lang="en-US" sz="2200" dirty="0" smtClean="0"/>
          </a:p>
          <a:p>
            <a:r>
              <a:rPr lang="en-US" sz="2200" dirty="0" smtClean="0"/>
              <a:t>Many to One</a:t>
            </a:r>
          </a:p>
          <a:p>
            <a:r>
              <a:rPr lang="en-US" sz="2200" dirty="0" smtClean="0"/>
              <a:t>Many to Many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45055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1126</TotalTime>
  <Words>6163</Words>
  <Application>Microsoft Office PowerPoint</Application>
  <PresentationFormat>Widescreen</PresentationFormat>
  <Paragraphs>582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Calisto MT</vt:lpstr>
      <vt:lpstr>Cambria</vt:lpstr>
      <vt:lpstr>方正舒体</vt:lpstr>
      <vt:lpstr>Trebuchet MS</vt:lpstr>
      <vt:lpstr>Wingdings</vt:lpstr>
      <vt:lpstr>Wingdings 2</vt:lpstr>
      <vt:lpstr>Slate</vt:lpstr>
      <vt:lpstr>COMMUNICATION</vt:lpstr>
      <vt:lpstr>Contents</vt:lpstr>
      <vt:lpstr>PowerPoint Presentation</vt:lpstr>
      <vt:lpstr>Layered Protocols</vt:lpstr>
      <vt:lpstr>OSI Model  (Open Systems Interconnection) </vt:lpstr>
      <vt:lpstr>PowerPoint Presentation</vt:lpstr>
      <vt:lpstr>PowerPoint Presentation</vt:lpstr>
      <vt:lpstr>PowerPoint Presentation</vt:lpstr>
      <vt:lpstr>Low-level Layers</vt:lpstr>
      <vt:lpstr>Physical layer</vt:lpstr>
      <vt:lpstr>2. Data link layer</vt:lpstr>
      <vt:lpstr>3. Network Layer</vt:lpstr>
      <vt:lpstr>4. Transport Layer</vt:lpstr>
      <vt:lpstr>PowerPoint Presentation</vt:lpstr>
      <vt:lpstr>Inter Process Communication (IPC)</vt:lpstr>
      <vt:lpstr>PowerPoint Presentation</vt:lpstr>
      <vt:lpstr>Message Passing Interface (MPI)</vt:lpstr>
      <vt:lpstr>Benefits of the MPI</vt:lpstr>
      <vt:lpstr>Remote Procedure Call (RPC)</vt:lpstr>
      <vt:lpstr>PowerPoint Presentation</vt:lpstr>
      <vt:lpstr>PowerPoint Presentation</vt:lpstr>
      <vt:lpstr>Basic RPC Model </vt:lpstr>
      <vt:lpstr>How RPC Works?: RPC Operation</vt:lpstr>
      <vt:lpstr>RPC Architecture</vt:lpstr>
      <vt:lpstr>PowerPoint Presentation</vt:lpstr>
      <vt:lpstr>How RPC Works?</vt:lpstr>
      <vt:lpstr>PowerPoint Presentation</vt:lpstr>
      <vt:lpstr>RPC Implementation</vt:lpstr>
      <vt:lpstr>1. RPC Messages </vt:lpstr>
      <vt:lpstr>PowerPoint Presentation</vt:lpstr>
      <vt:lpstr>PowerPoint Presentation</vt:lpstr>
      <vt:lpstr>RPC Reply</vt:lpstr>
      <vt:lpstr>PowerPoint Presentation</vt:lpstr>
      <vt:lpstr>RPC Reply message</vt:lpstr>
      <vt:lpstr>2. Parameter Passing Semantics</vt:lpstr>
      <vt:lpstr>2.1 - Call-by-value semantic</vt:lpstr>
      <vt:lpstr>PowerPoint Presentation</vt:lpstr>
      <vt:lpstr>PowerPoint Presentation</vt:lpstr>
      <vt:lpstr>PowerPoint Presentation</vt:lpstr>
      <vt:lpstr>PowerPoint Presentation</vt:lpstr>
      <vt:lpstr>2.2 - Call by Reference semantics</vt:lpstr>
      <vt:lpstr>2.3 - Call by Copy/ Restore semantics</vt:lpstr>
      <vt:lpstr>3. RPC Communication</vt:lpstr>
      <vt:lpstr>3.1. RPC Call Semantics </vt:lpstr>
      <vt:lpstr>Types of RPC Call Semantics</vt:lpstr>
      <vt:lpstr>3.1.1. Possibly or may-be call semantics</vt:lpstr>
      <vt:lpstr>3.1.2. Last-one call semantics</vt:lpstr>
      <vt:lpstr>PowerPoint Presentation</vt:lpstr>
      <vt:lpstr>PowerPoint Presentation</vt:lpstr>
      <vt:lpstr>3.1.3. Last-of-many call semantics </vt:lpstr>
      <vt:lpstr>3.1.4. At-least-once call semantics</vt:lpstr>
      <vt:lpstr>3.1.5. Exactly-once call semantics</vt:lpstr>
      <vt:lpstr>3.2. RPC Communication Protocols</vt:lpstr>
      <vt:lpstr>3.2.1. Request Protocol (R-Protocol) </vt:lpstr>
      <vt:lpstr>3.2.2. Request/Reply Protocol (RR) </vt:lpstr>
      <vt:lpstr>PowerPoint Presentation</vt:lpstr>
      <vt:lpstr>3.2.2. Request/Reply/Acknowledge Protocol (RRA) </vt:lpstr>
      <vt:lpstr>3.3. Client-Server binding in RPC</vt:lpstr>
      <vt:lpstr>PowerPoint Presentation</vt:lpstr>
      <vt:lpstr>PowerPoint Presentation</vt:lpstr>
      <vt:lpstr>PowerPoint Presentation</vt:lpstr>
      <vt:lpstr>PowerPoint Presentation</vt:lpstr>
      <vt:lpstr>1. Binding At Compile Time</vt:lpstr>
      <vt:lpstr>2. Binding At Link Time</vt:lpstr>
      <vt:lpstr>3. Binding At Call Time</vt:lpstr>
      <vt:lpstr>4. Server Management</vt:lpstr>
      <vt:lpstr>1. Server implementation </vt:lpstr>
      <vt:lpstr>PowerPoint Presentation</vt:lpstr>
      <vt:lpstr>2. Server creation semantics </vt:lpstr>
      <vt:lpstr>PowerPoint Presentation</vt:lpstr>
      <vt:lpstr>Remote Method Invocation (RMI)</vt:lpstr>
      <vt:lpstr>PowerPoint Presentation</vt:lpstr>
      <vt:lpstr>RMI components</vt:lpstr>
      <vt:lpstr>PowerPoint Presentation</vt:lpstr>
      <vt:lpstr>Design Issues in RMI</vt:lpstr>
      <vt:lpstr>1.Maybe Semantics:</vt:lpstr>
      <vt:lpstr>2. At-least-Once Semantics:</vt:lpstr>
      <vt:lpstr>3. At-Most-Once Semantics:</vt:lpstr>
      <vt:lpstr>RMI Invocation Semantics Summary</vt:lpstr>
      <vt:lpstr>RMI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Message-Oriented Communication</vt:lpstr>
      <vt:lpstr>1. Persistent versus Transient Communication </vt:lpstr>
      <vt:lpstr>Persistent Communication</vt:lpstr>
      <vt:lpstr>Persistence and Synchronicity in Communication</vt:lpstr>
      <vt:lpstr>Message-Oriented Middleware (MOM) - Persistent</vt:lpstr>
      <vt:lpstr>PowerPoint Presentation</vt:lpstr>
      <vt:lpstr>Combinations</vt:lpstr>
      <vt:lpstr>PowerPoint Presentation</vt:lpstr>
      <vt:lpstr>Group communication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Aniket Kore</dc:creator>
  <cp:lastModifiedBy>Aniket Kore</cp:lastModifiedBy>
  <cp:revision>205</cp:revision>
  <dcterms:created xsi:type="dcterms:W3CDTF">2022-09-14T04:03:17Z</dcterms:created>
  <dcterms:modified xsi:type="dcterms:W3CDTF">2022-10-07T03:57:43Z</dcterms:modified>
</cp:coreProperties>
</file>